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tiff" ContentType="image/tif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charts/chart1.xml" ContentType="application/vnd.openxmlformats-officedocument.drawingml.chart+xml"/>
  <Override PartName="/ppt/tags/tag9.xml" ContentType="application/vnd.openxmlformats-officedocument.presentationml.tags+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drawings/drawing1.xml" ContentType="application/vnd.openxmlformats-officedocument.drawingml.chartshapes+xml"/>
  <Override PartName="/ppt/charts/chart5.xml" ContentType="application/vnd.openxmlformats-officedocument.drawingml.chart+xml"/>
  <Override PartName="/ppt/notesSlides/notesSlide12.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13.xml" ContentType="application/vnd.openxmlformats-officedocument.presentationml.notesSlide+xml"/>
  <Override PartName="/ppt/charts/chart9.xml" ContentType="application/vnd.openxmlformats-officedocument.drawingml.chart+xml"/>
  <Override PartName="/ppt/drawings/drawing2.xml" ContentType="application/vnd.openxmlformats-officedocument.drawingml.chartshapes+xml"/>
  <Override PartName="/ppt/tags/tag10.xml" ContentType="application/vnd.openxmlformats-officedocument.presentationml.tags+xml"/>
  <Override PartName="/ppt/notesSlides/notesSlide14.xml" ContentType="application/vnd.openxmlformats-officedocument.presentationml.notesSlide+xml"/>
  <Override PartName="/ppt/charts/chart10.xml" ContentType="application/vnd.openxmlformats-officedocument.drawingml.chart+xml"/>
  <Override PartName="/ppt/notesSlides/notesSlide15.xml" ContentType="application/vnd.openxmlformats-officedocument.presentationml.notesSlide+xml"/>
  <Override PartName="/ppt/charts/chart11.xml" ContentType="application/vnd.openxmlformats-officedocument.drawingml.chart+xml"/>
  <Override PartName="/ppt/tags/tag11.xml" ContentType="application/vnd.openxmlformats-officedocument.presentationml.tags+xml"/>
  <Override PartName="/ppt/notesSlides/notesSlide16.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tags/tag12.xml" ContentType="application/vnd.openxmlformats-officedocument.presentationml.tags+xml"/>
  <Override PartName="/ppt/notesSlides/notesSlide17.xml" ContentType="application/vnd.openxmlformats-officedocument.presentationml.notesSlide+xml"/>
  <Override PartName="/ppt/tags/tag13.xml" ContentType="application/vnd.openxmlformats-officedocument.presentationml.tags+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tags/tag15.xml" ContentType="application/vnd.openxmlformats-officedocument.presentationml.tags+xml"/>
  <Override PartName="/ppt/notesSlides/notesSlide20.xml" ContentType="application/vnd.openxmlformats-officedocument.presentationml.notesSlide+xml"/>
  <Override PartName="/ppt/charts/chart16.xml" ContentType="application/vnd.openxmlformats-officedocument.drawingml.chart+xml"/>
  <Override PartName="/ppt/tags/tag16.xml" ContentType="application/vnd.openxmlformats-officedocument.presentationml.tags+xml"/>
  <Override PartName="/ppt/notesSlides/notesSlide21.xml" ContentType="application/vnd.openxmlformats-officedocument.presentationml.notesSlide+xml"/>
  <Override PartName="/ppt/charts/chart17.xml" ContentType="application/vnd.openxmlformats-officedocument.drawingml.chart+xml"/>
  <Override PartName="/ppt/tags/tag17.xml" ContentType="application/vnd.openxmlformats-officedocument.presentationml.tags+xml"/>
  <Override PartName="/ppt/notesSlides/notesSlide22.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drawings/drawing3.xml" ContentType="application/vnd.openxmlformats-officedocument.drawingml.chartshapes+xml"/>
  <Override PartName="/ppt/charts/chart21.xml" ContentType="application/vnd.openxmlformats-officedocument.drawingml.chart+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tags/tag21.xml" ContentType="application/vnd.openxmlformats-officedocument.presentationml.tags+xml"/>
  <Override PartName="/ppt/notesSlides/notesSlide26.xml" ContentType="application/vnd.openxmlformats-officedocument.presentationml.notesSlide+xml"/>
  <Override PartName="/ppt/tags/tag22.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8" r:id="rId2"/>
    <p:sldId id="373" r:id="rId3"/>
    <p:sldId id="452" r:id="rId4"/>
    <p:sldId id="411" r:id="rId5"/>
    <p:sldId id="432" r:id="rId6"/>
    <p:sldId id="433" r:id="rId7"/>
    <p:sldId id="435" r:id="rId8"/>
    <p:sldId id="436" r:id="rId9"/>
    <p:sldId id="404" r:id="rId10"/>
    <p:sldId id="445" r:id="rId11"/>
    <p:sldId id="447" r:id="rId12"/>
    <p:sldId id="446" r:id="rId13"/>
    <p:sldId id="424" r:id="rId14"/>
    <p:sldId id="437" r:id="rId15"/>
    <p:sldId id="442" r:id="rId16"/>
    <p:sldId id="421" r:id="rId17"/>
    <p:sldId id="439" r:id="rId18"/>
    <p:sldId id="453" r:id="rId19"/>
    <p:sldId id="417" r:id="rId20"/>
    <p:sldId id="448" r:id="rId21"/>
    <p:sldId id="428" r:id="rId22"/>
    <p:sldId id="443" r:id="rId23"/>
    <p:sldId id="423" r:id="rId24"/>
    <p:sldId id="420" r:id="rId25"/>
    <p:sldId id="455" r:id="rId26"/>
    <p:sldId id="454" r:id="rId27"/>
    <p:sldId id="427" r:id="rId28"/>
    <p:sldId id="422" r:id="rId29"/>
  </p:sldIdLst>
  <p:sldSz cx="9144000" cy="5143500" type="screen16x9"/>
  <p:notesSz cx="6769100" cy="9906000"/>
  <p:defaultTextStyle>
    <a:defPPr>
      <a:defRPr lang="en-US"/>
    </a:defPPr>
    <a:lvl1pPr algn="ctr"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ctr"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ctr"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ctr"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ctr"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0845"/>
    <a:srgbClr val="FF5148"/>
    <a:srgbClr val="FF7082"/>
    <a:srgbClr val="FFFFFF"/>
    <a:srgbClr val="36C36A"/>
    <a:srgbClr val="B158F7"/>
    <a:srgbClr val="D590C2"/>
    <a:srgbClr val="9289FF"/>
    <a:srgbClr val="38BB36"/>
    <a:srgbClr val="FF463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86" autoAdjust="0"/>
    <p:restoredTop sz="97872" autoAdjust="0"/>
  </p:normalViewPr>
  <p:slideViewPr>
    <p:cSldViewPr>
      <p:cViewPr>
        <p:scale>
          <a:sx n="112" d="100"/>
          <a:sy n="112" d="100"/>
        </p:scale>
        <p:origin x="-1640" y="-7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oleObject" Target="KAUST:Users:spaetjl:Desktop:Market%20Data2%20.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KAUST:Users:spaetjl:Desktop:Market%20Data2%20.xlsx" TargetMode="External"/><Relationship Id="rId2"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1" Type="http://schemas.openxmlformats.org/officeDocument/2006/relationships/oleObject" Target="KAUST:Users:spaetjl:Desktop:Market%20Data2%20.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KAUST:Users:spaetjl:Desktop:Market%20Data2%20.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KAUST:Users:spaetjl:Desktop:Market%20Data2%20.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KAUST:Users:spaetjl:Desktop:Market%20Data2%20.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KAUST:Users:spaetjl:Desktop:Market%20Data2%20.xlsx" TargetMode="External"/><Relationship Id="rId2" Type="http://schemas.openxmlformats.org/officeDocument/2006/relationships/chartUserShapes" Target="../drawings/drawing2.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11.xml.rels><?xml version="1.0" encoding="UTF-8" standalone="yes"?>
<Relationships xmlns="http://schemas.openxmlformats.org/package/2006/relationships"><Relationship Id="rId1" Type="http://schemas.openxmlformats.org/officeDocument/2006/relationships/oleObject" Target="KAUST:Users:spaetjl:Desktop:Questionaire%20Tableee.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KAUST:Users:spaetjl:Desktop:Questionaire%20Tableee.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KAUST:Users:spaetjl:Desktop:Questionaire%20Tableee.xlsx" TargetMode="Externa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16.xml.rels><?xml version="1.0" encoding="UTF-8" standalone="yes"?>
<Relationships xmlns="http://schemas.openxmlformats.org/package/2006/relationships"><Relationship Id="rId1" Type="http://schemas.openxmlformats.org/officeDocument/2006/relationships/oleObject" Target="KAUST:Users:spaetjl:Desktop:JennyBRUVSData.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KAUST:Users:spaetjl:Longlining:Longline%20Data.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KAUST:Users:spaetjl:Longlining:Longline%20Data.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KAUST:Users:spaetjl:Desktop:JennyBRUVSData.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KAUST:Users:spaetjl:Desktop:Market%20Data2%20.xlsx" TargetMode="External"/><Relationship Id="rId2" Type="http://schemas.openxmlformats.org/officeDocument/2006/relationships/chartUserShapes" Target="../drawings/drawing3.xml"/></Relationships>
</file>

<file path=ppt/charts/_rels/chart21.xml.rels><?xml version="1.0" encoding="UTF-8" standalone="yes"?>
<Relationships xmlns="http://schemas.openxmlformats.org/package/2006/relationships"><Relationship Id="rId1" Type="http://schemas.openxmlformats.org/officeDocument/2006/relationships/oleObject" Target="KAUST:Users:spaetjl:Desktop:Questionaire%20Tablee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6"/>
    </mc:Choice>
    <mc:Fallback>
      <c:style val="36"/>
    </mc:Fallback>
  </mc:AlternateContent>
  <c:chart>
    <c:autoTitleDeleted val="1"/>
    <c:plotArea>
      <c:layout/>
      <c:pieChart>
        <c:varyColors val="1"/>
        <c:ser>
          <c:idx val="0"/>
          <c:order val="0"/>
          <c:tx>
            <c:strRef>
              <c:f>Sheet1!$B$1</c:f>
              <c:strCache>
                <c:ptCount val="1"/>
                <c:pt idx="0">
                  <c:v>Sharks</c:v>
                </c:pt>
              </c:strCache>
            </c:strRef>
          </c:tx>
          <c:spPr>
            <a:ln>
              <a:noFill/>
            </a:ln>
          </c:spPr>
          <c:dPt>
            <c:idx val="0"/>
            <c:bubble3D val="0"/>
            <c:spPr>
              <a:solidFill>
                <a:schemeClr val="bg1">
                  <a:lumMod val="95000"/>
                </a:schemeClr>
              </a:solidFill>
              <a:ln>
                <a:noFill/>
              </a:ln>
            </c:spPr>
          </c:dPt>
          <c:dPt>
            <c:idx val="1"/>
            <c:bubble3D val="0"/>
            <c:spPr>
              <a:solidFill>
                <a:schemeClr val="bg1">
                  <a:lumMod val="85000"/>
                </a:schemeClr>
              </a:solidFill>
              <a:ln>
                <a:noFill/>
              </a:ln>
            </c:spPr>
          </c:dPt>
          <c:dPt>
            <c:idx val="2"/>
            <c:bubble3D val="0"/>
            <c:spPr>
              <a:solidFill>
                <a:schemeClr val="bg1">
                  <a:lumMod val="75000"/>
                </a:schemeClr>
              </a:solidFill>
              <a:ln>
                <a:noFill/>
              </a:ln>
            </c:spPr>
          </c:dPt>
          <c:dPt>
            <c:idx val="3"/>
            <c:bubble3D val="0"/>
            <c:spPr>
              <a:solidFill>
                <a:schemeClr val="bg1">
                  <a:lumMod val="65000"/>
                </a:schemeClr>
              </a:solidFill>
              <a:ln>
                <a:noFill/>
              </a:ln>
            </c:spPr>
          </c:dPt>
          <c:dPt>
            <c:idx val="4"/>
            <c:bubble3D val="0"/>
            <c:spPr>
              <a:solidFill>
                <a:schemeClr val="bg1">
                  <a:lumMod val="50000"/>
                </a:schemeClr>
              </a:solidFill>
              <a:ln>
                <a:noFill/>
              </a:ln>
            </c:spPr>
          </c:dPt>
          <c:dPt>
            <c:idx val="5"/>
            <c:bubble3D val="0"/>
            <c:spPr>
              <a:solidFill>
                <a:schemeClr val="accent1">
                  <a:lumMod val="60000"/>
                  <a:lumOff val="40000"/>
                </a:schemeClr>
              </a:solidFill>
              <a:ln>
                <a:noFill/>
              </a:ln>
            </c:spPr>
          </c:dPt>
          <c:dPt>
            <c:idx val="6"/>
            <c:bubble3D val="0"/>
            <c:spPr>
              <a:solidFill>
                <a:schemeClr val="accent1">
                  <a:lumMod val="75000"/>
                </a:schemeClr>
              </a:solidFill>
              <a:ln>
                <a:noFill/>
              </a:ln>
            </c:spPr>
          </c:dPt>
          <c:dPt>
            <c:idx val="7"/>
            <c:bubble3D val="0"/>
            <c:spPr>
              <a:solidFill>
                <a:schemeClr val="accent1">
                  <a:lumMod val="50000"/>
                </a:schemeClr>
              </a:solidFill>
              <a:ln>
                <a:noFill/>
              </a:ln>
            </c:spPr>
          </c:dPt>
          <c:dPt>
            <c:idx val="8"/>
            <c:bubble3D val="0"/>
            <c:spPr>
              <a:solidFill>
                <a:schemeClr val="accent2">
                  <a:lumMod val="50000"/>
                </a:schemeClr>
              </a:solidFill>
              <a:ln>
                <a:noFill/>
              </a:ln>
            </c:spPr>
          </c:dPt>
          <c:dPt>
            <c:idx val="9"/>
            <c:bubble3D val="0"/>
            <c:spPr>
              <a:solidFill>
                <a:schemeClr val="accent2">
                  <a:lumMod val="75000"/>
                </a:schemeClr>
              </a:solidFill>
              <a:ln>
                <a:noFill/>
              </a:ln>
            </c:spPr>
          </c:dPt>
          <c:dPt>
            <c:idx val="10"/>
            <c:bubble3D val="0"/>
            <c:spPr>
              <a:solidFill>
                <a:schemeClr val="accent2">
                  <a:lumMod val="60000"/>
                  <a:lumOff val="40000"/>
                </a:schemeClr>
              </a:solidFill>
              <a:ln>
                <a:noFill/>
              </a:ln>
            </c:spPr>
          </c:dPt>
          <c:cat>
            <c:strRef>
              <c:f>Sheet1!$A$2:$A$12</c:f>
              <c:strCache>
                <c:ptCount val="11"/>
                <c:pt idx="0">
                  <c:v>Other</c:v>
                </c:pt>
                <c:pt idx="1">
                  <c:v>L.macrorhinus</c:v>
                </c:pt>
                <c:pt idx="2">
                  <c:v>R.acutus</c:v>
                </c:pt>
                <c:pt idx="3">
                  <c:v>S.mokarran</c:v>
                </c:pt>
                <c:pt idx="4">
                  <c:v>S.lewini</c:v>
                </c:pt>
                <c:pt idx="5">
                  <c:v>C.brevipinna</c:v>
                </c:pt>
                <c:pt idx="6">
                  <c:v>C.falciformis</c:v>
                </c:pt>
                <c:pt idx="7">
                  <c:v>C. sorrah</c:v>
                </c:pt>
                <c:pt idx="8">
                  <c:v>C. amblyrhynchos</c:v>
                </c:pt>
                <c:pt idx="9">
                  <c:v>C.melanopterus</c:v>
                </c:pt>
                <c:pt idx="10">
                  <c:v>T.obesus</c:v>
                </c:pt>
              </c:strCache>
            </c:strRef>
          </c:cat>
          <c:val>
            <c:numRef>
              <c:f>Sheet1!$B$2:$B$12</c:f>
              <c:numCache>
                <c:formatCode>General</c:formatCode>
                <c:ptCount val="11"/>
                <c:pt idx="0">
                  <c:v>74.0</c:v>
                </c:pt>
                <c:pt idx="1">
                  <c:v>50.0</c:v>
                </c:pt>
                <c:pt idx="2">
                  <c:v>75.0</c:v>
                </c:pt>
                <c:pt idx="3">
                  <c:v>39.0</c:v>
                </c:pt>
                <c:pt idx="4">
                  <c:v>89.0</c:v>
                </c:pt>
                <c:pt idx="5">
                  <c:v>110.0</c:v>
                </c:pt>
                <c:pt idx="6">
                  <c:v>160.0</c:v>
                </c:pt>
                <c:pt idx="7">
                  <c:v>223.0</c:v>
                </c:pt>
                <c:pt idx="8">
                  <c:v>173.0</c:v>
                </c:pt>
                <c:pt idx="9">
                  <c:v>77.0</c:v>
                </c:pt>
                <c:pt idx="10">
                  <c:v>21.0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bg1">
                <a:lumMod val="50000"/>
              </a:schemeClr>
            </a:solidFill>
          </c:spPr>
          <c:invertIfNegative val="0"/>
          <c:cat>
            <c:strRef>
              <c:f>Sheet1!$A$2:$A$4</c:f>
              <c:strCache>
                <c:ptCount val="3"/>
                <c:pt idx="0">
                  <c:v>30-100</c:v>
                </c:pt>
                <c:pt idx="1">
                  <c:v>100-200</c:v>
                </c:pt>
                <c:pt idx="2">
                  <c:v>200-300</c:v>
                </c:pt>
              </c:strCache>
            </c:strRef>
          </c:cat>
          <c:val>
            <c:numRef>
              <c:f>Sheet1!$B$2:$B$4</c:f>
              <c:numCache>
                <c:formatCode>0.00%</c:formatCode>
                <c:ptCount val="3"/>
                <c:pt idx="0">
                  <c:v>0.51919</c:v>
                </c:pt>
                <c:pt idx="1">
                  <c:v>0.37385</c:v>
                </c:pt>
                <c:pt idx="2">
                  <c:v>0.060329</c:v>
                </c:pt>
              </c:numCache>
            </c:numRef>
          </c:val>
        </c:ser>
        <c:dLbls>
          <c:showLegendKey val="0"/>
          <c:showVal val="0"/>
          <c:showCatName val="0"/>
          <c:showSerName val="0"/>
          <c:showPercent val="0"/>
          <c:showBubbleSize val="0"/>
        </c:dLbls>
        <c:gapWidth val="150"/>
        <c:axId val="419448408"/>
        <c:axId val="419442696"/>
      </c:barChart>
      <c:catAx>
        <c:axId val="419448408"/>
        <c:scaling>
          <c:orientation val="minMax"/>
        </c:scaling>
        <c:delete val="0"/>
        <c:axPos val="b"/>
        <c:majorTickMark val="out"/>
        <c:minorTickMark val="none"/>
        <c:tickLblPos val="nextTo"/>
        <c:txPr>
          <a:bodyPr/>
          <a:lstStyle/>
          <a:p>
            <a:pPr>
              <a:defRPr sz="1400"/>
            </a:pPr>
            <a:endParaRPr lang="en-US"/>
          </a:p>
        </c:txPr>
        <c:crossAx val="419442696"/>
        <c:crosses val="autoZero"/>
        <c:auto val="1"/>
        <c:lblAlgn val="ctr"/>
        <c:lblOffset val="100"/>
        <c:noMultiLvlLbl val="0"/>
      </c:catAx>
      <c:valAx>
        <c:axId val="419442696"/>
        <c:scaling>
          <c:orientation val="minMax"/>
        </c:scaling>
        <c:delete val="0"/>
        <c:axPos val="l"/>
        <c:numFmt formatCode="0%" sourceLinked="0"/>
        <c:majorTickMark val="out"/>
        <c:minorTickMark val="none"/>
        <c:tickLblPos val="nextTo"/>
        <c:txPr>
          <a:bodyPr/>
          <a:lstStyle/>
          <a:p>
            <a:pPr>
              <a:defRPr sz="1400"/>
            </a:pPr>
            <a:endParaRPr lang="en-US"/>
          </a:p>
        </c:txPr>
        <c:crossAx val="41944840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674515274244092"/>
          <c:y val="0.0527004970353089"/>
          <c:w val="0.916756379686004"/>
          <c:h val="0.531536728972824"/>
        </c:manualLayout>
      </c:layout>
      <c:barChart>
        <c:barDir val="col"/>
        <c:grouping val="clustered"/>
        <c:varyColors val="0"/>
        <c:ser>
          <c:idx val="0"/>
          <c:order val="0"/>
          <c:spPr>
            <a:solidFill>
              <a:schemeClr val="tx1"/>
            </a:solidFill>
            <a:ln>
              <a:noFill/>
            </a:ln>
          </c:spPr>
          <c:invertIfNegative val="0"/>
          <c:cat>
            <c:strRef>
              <c:f>Sheet5!$K$60:$K$82</c:f>
              <c:strCache>
                <c:ptCount val="23"/>
                <c:pt idx="0">
                  <c:v>400-499</c:v>
                </c:pt>
                <c:pt idx="1">
                  <c:v>500-599</c:v>
                </c:pt>
                <c:pt idx="2">
                  <c:v>600-699</c:v>
                </c:pt>
                <c:pt idx="3">
                  <c:v>700-799</c:v>
                </c:pt>
                <c:pt idx="4">
                  <c:v>800-899</c:v>
                </c:pt>
                <c:pt idx="5">
                  <c:v>900-999</c:v>
                </c:pt>
                <c:pt idx="6">
                  <c:v>1000-1099</c:v>
                </c:pt>
                <c:pt idx="7">
                  <c:v>1100-1199</c:v>
                </c:pt>
                <c:pt idx="8">
                  <c:v>1200-1299</c:v>
                </c:pt>
                <c:pt idx="9">
                  <c:v>1300-1399</c:v>
                </c:pt>
                <c:pt idx="10">
                  <c:v>1400-1499</c:v>
                </c:pt>
                <c:pt idx="11">
                  <c:v>1500-1599</c:v>
                </c:pt>
                <c:pt idx="12">
                  <c:v>1600-1699</c:v>
                </c:pt>
                <c:pt idx="13">
                  <c:v>1700-1799</c:v>
                </c:pt>
                <c:pt idx="14">
                  <c:v>1800-1899</c:v>
                </c:pt>
                <c:pt idx="15">
                  <c:v>1900-1999</c:v>
                </c:pt>
                <c:pt idx="16">
                  <c:v>2000-2099</c:v>
                </c:pt>
                <c:pt idx="17">
                  <c:v>2100-2199</c:v>
                </c:pt>
                <c:pt idx="18">
                  <c:v>2200-2299</c:v>
                </c:pt>
                <c:pt idx="19">
                  <c:v>2300-2399</c:v>
                </c:pt>
                <c:pt idx="20">
                  <c:v>2400-2499</c:v>
                </c:pt>
                <c:pt idx="21">
                  <c:v>2500-2599</c:v>
                </c:pt>
                <c:pt idx="22">
                  <c:v>2600-2699</c:v>
                </c:pt>
              </c:strCache>
            </c:strRef>
          </c:cat>
          <c:val>
            <c:numRef>
              <c:f>Sheet5!$M$60:$M$82</c:f>
              <c:numCache>
                <c:formatCode>0.00%</c:formatCode>
                <c:ptCount val="23"/>
                <c:pt idx="0">
                  <c:v>0.0</c:v>
                </c:pt>
                <c:pt idx="1">
                  <c:v>0.0</c:v>
                </c:pt>
                <c:pt idx="2">
                  <c:v>0.0635838150289017</c:v>
                </c:pt>
                <c:pt idx="3">
                  <c:v>0.242774566473988</c:v>
                </c:pt>
                <c:pt idx="4">
                  <c:v>0.144508670520231</c:v>
                </c:pt>
                <c:pt idx="5">
                  <c:v>0.0809248554913295</c:v>
                </c:pt>
                <c:pt idx="6">
                  <c:v>0.0924855491329479</c:v>
                </c:pt>
                <c:pt idx="7">
                  <c:v>0.0520231213872832</c:v>
                </c:pt>
                <c:pt idx="8">
                  <c:v>0.046242774566474</c:v>
                </c:pt>
                <c:pt idx="9">
                  <c:v>0.0924855491329479</c:v>
                </c:pt>
                <c:pt idx="10">
                  <c:v>0.109826589595376</c:v>
                </c:pt>
                <c:pt idx="11">
                  <c:v>0.046242774566474</c:v>
                </c:pt>
                <c:pt idx="12">
                  <c:v>0.0173410404624277</c:v>
                </c:pt>
                <c:pt idx="13">
                  <c:v>0.0115606936416185</c:v>
                </c:pt>
                <c:pt idx="14">
                  <c:v>0.0</c:v>
                </c:pt>
                <c:pt idx="15">
                  <c:v>0.0</c:v>
                </c:pt>
                <c:pt idx="16">
                  <c:v>0.0</c:v>
                </c:pt>
                <c:pt idx="17">
                  <c:v>0.0</c:v>
                </c:pt>
                <c:pt idx="18">
                  <c:v>0.0</c:v>
                </c:pt>
                <c:pt idx="19">
                  <c:v>0.0</c:v>
                </c:pt>
                <c:pt idx="20">
                  <c:v>0.0</c:v>
                </c:pt>
                <c:pt idx="21">
                  <c:v>0.0</c:v>
                </c:pt>
                <c:pt idx="22">
                  <c:v>0.0</c:v>
                </c:pt>
              </c:numCache>
            </c:numRef>
          </c:val>
        </c:ser>
        <c:dLbls>
          <c:showLegendKey val="0"/>
          <c:showVal val="0"/>
          <c:showCatName val="0"/>
          <c:showSerName val="0"/>
          <c:showPercent val="0"/>
          <c:showBubbleSize val="0"/>
        </c:dLbls>
        <c:gapWidth val="150"/>
        <c:axId val="419463160"/>
        <c:axId val="419465448"/>
      </c:barChart>
      <c:catAx>
        <c:axId val="419463160"/>
        <c:scaling>
          <c:orientation val="minMax"/>
        </c:scaling>
        <c:delete val="0"/>
        <c:axPos val="b"/>
        <c:majorTickMark val="out"/>
        <c:minorTickMark val="none"/>
        <c:tickLblPos val="nextTo"/>
        <c:txPr>
          <a:bodyPr/>
          <a:lstStyle/>
          <a:p>
            <a:pPr>
              <a:defRPr sz="1200" b="0" i="0"/>
            </a:pPr>
            <a:endParaRPr lang="en-US"/>
          </a:p>
        </c:txPr>
        <c:crossAx val="419465448"/>
        <c:crosses val="autoZero"/>
        <c:auto val="1"/>
        <c:lblAlgn val="ctr"/>
        <c:lblOffset val="100"/>
        <c:noMultiLvlLbl val="0"/>
      </c:catAx>
      <c:valAx>
        <c:axId val="419465448"/>
        <c:scaling>
          <c:orientation val="minMax"/>
          <c:max val="0.5"/>
        </c:scaling>
        <c:delete val="0"/>
        <c:axPos val="l"/>
        <c:majorGridlines>
          <c:spPr>
            <a:ln>
              <a:noFill/>
            </a:ln>
          </c:spPr>
        </c:majorGridlines>
        <c:numFmt formatCode="0%" sourceLinked="0"/>
        <c:majorTickMark val="out"/>
        <c:minorTickMark val="none"/>
        <c:tickLblPos val="nextTo"/>
        <c:txPr>
          <a:bodyPr/>
          <a:lstStyle/>
          <a:p>
            <a:pPr>
              <a:defRPr sz="1200"/>
            </a:pPr>
            <a:endParaRPr lang="en-US"/>
          </a:p>
        </c:txPr>
        <c:crossAx val="419463160"/>
        <c:crosses val="autoZero"/>
        <c:crossBetween val="between"/>
        <c:majorUnit val="0.1"/>
        <c:minorUnit val="0.1"/>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199373982600967"/>
          <c:y val="0.293059740273728"/>
          <c:w val="0.958591557459799"/>
          <c:h val="0.607460196935305"/>
        </c:manualLayout>
      </c:layout>
      <c:barChart>
        <c:barDir val="col"/>
        <c:grouping val="clustered"/>
        <c:varyColors val="0"/>
        <c:ser>
          <c:idx val="0"/>
          <c:order val="0"/>
          <c:tx>
            <c:strRef>
              <c:f>Sheet5!$O$59</c:f>
              <c:strCache>
                <c:ptCount val="1"/>
                <c:pt idx="0">
                  <c:v>C. melanopterus</c:v>
                </c:pt>
              </c:strCache>
            </c:strRef>
          </c:tx>
          <c:spPr>
            <a:solidFill>
              <a:schemeClr val="tx1"/>
            </a:solidFill>
            <a:ln>
              <a:noFill/>
            </a:ln>
          </c:spPr>
          <c:invertIfNegative val="0"/>
          <c:cat>
            <c:strRef>
              <c:f>Sheet5!$K$60:$K$82</c:f>
              <c:strCache>
                <c:ptCount val="23"/>
                <c:pt idx="0">
                  <c:v>400-499</c:v>
                </c:pt>
                <c:pt idx="1">
                  <c:v>500-599</c:v>
                </c:pt>
                <c:pt idx="2">
                  <c:v>600-699</c:v>
                </c:pt>
                <c:pt idx="3">
                  <c:v>700-799</c:v>
                </c:pt>
                <c:pt idx="4">
                  <c:v>800-899</c:v>
                </c:pt>
                <c:pt idx="5">
                  <c:v>900-999</c:v>
                </c:pt>
                <c:pt idx="6">
                  <c:v>1000-1099</c:v>
                </c:pt>
                <c:pt idx="7">
                  <c:v>1100-1199</c:v>
                </c:pt>
                <c:pt idx="8">
                  <c:v>1200-1299</c:v>
                </c:pt>
                <c:pt idx="9">
                  <c:v>1300-1399</c:v>
                </c:pt>
                <c:pt idx="10">
                  <c:v>1400-1499</c:v>
                </c:pt>
                <c:pt idx="11">
                  <c:v>1500-1599</c:v>
                </c:pt>
                <c:pt idx="12">
                  <c:v>1600-1699</c:v>
                </c:pt>
                <c:pt idx="13">
                  <c:v>1700-1799</c:v>
                </c:pt>
                <c:pt idx="14">
                  <c:v>1800-1899</c:v>
                </c:pt>
                <c:pt idx="15">
                  <c:v>1900-1999</c:v>
                </c:pt>
                <c:pt idx="16">
                  <c:v>2000-2099</c:v>
                </c:pt>
                <c:pt idx="17">
                  <c:v>2100-2199</c:v>
                </c:pt>
                <c:pt idx="18">
                  <c:v>2200-2299</c:v>
                </c:pt>
                <c:pt idx="19">
                  <c:v>2300-2399</c:v>
                </c:pt>
                <c:pt idx="20">
                  <c:v>2400-2499</c:v>
                </c:pt>
                <c:pt idx="21">
                  <c:v>2500-2599</c:v>
                </c:pt>
                <c:pt idx="22">
                  <c:v>2600-2699</c:v>
                </c:pt>
              </c:strCache>
            </c:strRef>
          </c:cat>
          <c:val>
            <c:numRef>
              <c:f>Sheet5!$O$60:$O$82</c:f>
              <c:numCache>
                <c:formatCode>0.00%</c:formatCode>
                <c:ptCount val="23"/>
                <c:pt idx="0">
                  <c:v>0.04</c:v>
                </c:pt>
                <c:pt idx="1">
                  <c:v>0.306666666666667</c:v>
                </c:pt>
                <c:pt idx="2">
                  <c:v>0.04</c:v>
                </c:pt>
                <c:pt idx="3">
                  <c:v>0.0533333333333333</c:v>
                </c:pt>
                <c:pt idx="4">
                  <c:v>0.04</c:v>
                </c:pt>
                <c:pt idx="5">
                  <c:v>0.0133333333333333</c:v>
                </c:pt>
                <c:pt idx="6">
                  <c:v>0.0666666666666667</c:v>
                </c:pt>
                <c:pt idx="7">
                  <c:v>0.173333333333333</c:v>
                </c:pt>
                <c:pt idx="8">
                  <c:v>0.146666666666667</c:v>
                </c:pt>
                <c:pt idx="9">
                  <c:v>0.106666666666667</c:v>
                </c:pt>
                <c:pt idx="10">
                  <c:v>0.0133333333333333</c:v>
                </c:pt>
                <c:pt idx="11">
                  <c:v>0.0</c:v>
                </c:pt>
                <c:pt idx="12">
                  <c:v>0.0</c:v>
                </c:pt>
                <c:pt idx="13">
                  <c:v>0.0</c:v>
                </c:pt>
                <c:pt idx="14">
                  <c:v>0.0</c:v>
                </c:pt>
                <c:pt idx="15">
                  <c:v>0.0</c:v>
                </c:pt>
                <c:pt idx="16">
                  <c:v>0.0</c:v>
                </c:pt>
                <c:pt idx="17">
                  <c:v>0.0</c:v>
                </c:pt>
                <c:pt idx="18">
                  <c:v>0.0</c:v>
                </c:pt>
                <c:pt idx="19">
                  <c:v>0.0</c:v>
                </c:pt>
                <c:pt idx="20">
                  <c:v>0.0</c:v>
                </c:pt>
                <c:pt idx="21">
                  <c:v>0.0</c:v>
                </c:pt>
                <c:pt idx="22">
                  <c:v>0.0</c:v>
                </c:pt>
              </c:numCache>
            </c:numRef>
          </c:val>
        </c:ser>
        <c:dLbls>
          <c:showLegendKey val="0"/>
          <c:showVal val="0"/>
          <c:showCatName val="0"/>
          <c:showSerName val="0"/>
          <c:showPercent val="0"/>
          <c:showBubbleSize val="0"/>
        </c:dLbls>
        <c:gapWidth val="150"/>
        <c:axId val="429337736"/>
        <c:axId val="429399688"/>
      </c:barChart>
      <c:catAx>
        <c:axId val="429337736"/>
        <c:scaling>
          <c:orientation val="minMax"/>
        </c:scaling>
        <c:delete val="0"/>
        <c:axPos val="b"/>
        <c:majorTickMark val="out"/>
        <c:minorTickMark val="none"/>
        <c:tickLblPos val="none"/>
        <c:txPr>
          <a:bodyPr/>
          <a:lstStyle/>
          <a:p>
            <a:pPr>
              <a:defRPr>
                <a:solidFill>
                  <a:schemeClr val="bg1"/>
                </a:solidFill>
              </a:defRPr>
            </a:pPr>
            <a:endParaRPr lang="en-US"/>
          </a:p>
        </c:txPr>
        <c:crossAx val="429399688"/>
        <c:crosses val="autoZero"/>
        <c:auto val="1"/>
        <c:lblAlgn val="ctr"/>
        <c:lblOffset val="100"/>
        <c:noMultiLvlLbl val="0"/>
      </c:catAx>
      <c:valAx>
        <c:axId val="429399688"/>
        <c:scaling>
          <c:orientation val="minMax"/>
          <c:max val="0.5"/>
        </c:scaling>
        <c:delete val="0"/>
        <c:axPos val="l"/>
        <c:majorGridlines>
          <c:spPr>
            <a:ln>
              <a:noFill/>
            </a:ln>
          </c:spPr>
        </c:majorGridlines>
        <c:numFmt formatCode="0.00%" sourceLinked="1"/>
        <c:majorTickMark val="out"/>
        <c:minorTickMark val="none"/>
        <c:tickLblPos val="none"/>
        <c:txPr>
          <a:bodyPr/>
          <a:lstStyle/>
          <a:p>
            <a:pPr>
              <a:defRPr>
                <a:solidFill>
                  <a:srgbClr val="FFFFFF"/>
                </a:solidFill>
              </a:defRPr>
            </a:pPr>
            <a:endParaRPr lang="en-US"/>
          </a:p>
        </c:txPr>
        <c:crossAx val="429337736"/>
        <c:crosses val="autoZero"/>
        <c:crossBetween val="between"/>
        <c:majorUnit val="0.1"/>
        <c:minorUnit val="0.1"/>
      </c:valAx>
    </c:plotArea>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56773107299852"/>
          <c:y val="0.177854840491555"/>
          <c:w val="0.828456767655998"/>
          <c:h val="0.601461213031018"/>
        </c:manualLayout>
      </c:layout>
      <c:barChart>
        <c:barDir val="col"/>
        <c:grouping val="clustered"/>
        <c:varyColors val="0"/>
        <c:ser>
          <c:idx val="0"/>
          <c:order val="0"/>
          <c:spPr>
            <a:solidFill>
              <a:schemeClr val="tx1"/>
            </a:solidFill>
          </c:spPr>
          <c:invertIfNegative val="0"/>
          <c:cat>
            <c:strRef>
              <c:f>Sheet5!$K$66:$K$88</c:f>
              <c:strCache>
                <c:ptCount val="23"/>
                <c:pt idx="0">
                  <c:v>400-499</c:v>
                </c:pt>
                <c:pt idx="1">
                  <c:v>500-599</c:v>
                </c:pt>
                <c:pt idx="2">
                  <c:v>600-699</c:v>
                </c:pt>
                <c:pt idx="3">
                  <c:v>700-799</c:v>
                </c:pt>
                <c:pt idx="4">
                  <c:v>800-899</c:v>
                </c:pt>
                <c:pt idx="5">
                  <c:v>900-999</c:v>
                </c:pt>
                <c:pt idx="6">
                  <c:v>1000-1099</c:v>
                </c:pt>
                <c:pt idx="7">
                  <c:v>1100-1199</c:v>
                </c:pt>
                <c:pt idx="8">
                  <c:v>1200-1299</c:v>
                </c:pt>
                <c:pt idx="9">
                  <c:v>1300-1399</c:v>
                </c:pt>
                <c:pt idx="10">
                  <c:v>1400-1499</c:v>
                </c:pt>
                <c:pt idx="11">
                  <c:v>1500-1599</c:v>
                </c:pt>
                <c:pt idx="12">
                  <c:v>1600-1699</c:v>
                </c:pt>
                <c:pt idx="13">
                  <c:v>1700-1799</c:v>
                </c:pt>
                <c:pt idx="14">
                  <c:v>1800-1899</c:v>
                </c:pt>
                <c:pt idx="15">
                  <c:v>1900-1999</c:v>
                </c:pt>
                <c:pt idx="16">
                  <c:v>2000-2099</c:v>
                </c:pt>
                <c:pt idx="17">
                  <c:v>2100-2199</c:v>
                </c:pt>
                <c:pt idx="18">
                  <c:v>2200-2299</c:v>
                </c:pt>
                <c:pt idx="19">
                  <c:v>2300-2399</c:v>
                </c:pt>
                <c:pt idx="20">
                  <c:v>2400-2499</c:v>
                </c:pt>
                <c:pt idx="21">
                  <c:v>2500-2599</c:v>
                </c:pt>
                <c:pt idx="22">
                  <c:v>2600-2699</c:v>
                </c:pt>
              </c:strCache>
            </c:strRef>
          </c:cat>
          <c:val>
            <c:numRef>
              <c:f>Sheet5!$U$66:$U$88</c:f>
              <c:numCache>
                <c:formatCode>0.00%</c:formatCode>
                <c:ptCount val="23"/>
                <c:pt idx="0">
                  <c:v>0.0</c:v>
                </c:pt>
                <c:pt idx="1">
                  <c:v>0.0</c:v>
                </c:pt>
                <c:pt idx="2">
                  <c:v>0.0</c:v>
                </c:pt>
                <c:pt idx="3">
                  <c:v>0.0254777070063694</c:v>
                </c:pt>
                <c:pt idx="4">
                  <c:v>0.0445859872611465</c:v>
                </c:pt>
                <c:pt idx="5">
                  <c:v>0.254777070063694</c:v>
                </c:pt>
                <c:pt idx="6">
                  <c:v>0.146496815286624</c:v>
                </c:pt>
                <c:pt idx="7">
                  <c:v>0.0573248407643312</c:v>
                </c:pt>
                <c:pt idx="8">
                  <c:v>0.0764331210191083</c:v>
                </c:pt>
                <c:pt idx="9">
                  <c:v>0.0509554140127388</c:v>
                </c:pt>
                <c:pt idx="10">
                  <c:v>0.0445859872611465</c:v>
                </c:pt>
                <c:pt idx="11">
                  <c:v>0.0382165605095541</c:v>
                </c:pt>
                <c:pt idx="12">
                  <c:v>0.0191082802547771</c:v>
                </c:pt>
                <c:pt idx="13">
                  <c:v>0.0127388535031847</c:v>
                </c:pt>
                <c:pt idx="14">
                  <c:v>0.0191082802547771</c:v>
                </c:pt>
                <c:pt idx="15">
                  <c:v>0.0382165605095541</c:v>
                </c:pt>
                <c:pt idx="16">
                  <c:v>0.0254777070063694</c:v>
                </c:pt>
                <c:pt idx="17">
                  <c:v>0.0127388535031847</c:v>
                </c:pt>
                <c:pt idx="18">
                  <c:v>0.0382165605095541</c:v>
                </c:pt>
                <c:pt idx="19">
                  <c:v>0.0573248407643312</c:v>
                </c:pt>
                <c:pt idx="20">
                  <c:v>0.0318471337579618</c:v>
                </c:pt>
                <c:pt idx="21">
                  <c:v>0.00636942675159236</c:v>
                </c:pt>
                <c:pt idx="22">
                  <c:v>0.0</c:v>
                </c:pt>
              </c:numCache>
            </c:numRef>
          </c:val>
        </c:ser>
        <c:dLbls>
          <c:showLegendKey val="0"/>
          <c:showVal val="0"/>
          <c:showCatName val="0"/>
          <c:showSerName val="0"/>
          <c:showPercent val="0"/>
          <c:showBubbleSize val="0"/>
        </c:dLbls>
        <c:gapWidth val="150"/>
        <c:axId val="419600536"/>
        <c:axId val="419603400"/>
      </c:barChart>
      <c:catAx>
        <c:axId val="419600536"/>
        <c:scaling>
          <c:orientation val="minMax"/>
        </c:scaling>
        <c:delete val="0"/>
        <c:axPos val="b"/>
        <c:majorTickMark val="out"/>
        <c:minorTickMark val="none"/>
        <c:tickLblPos val="none"/>
        <c:crossAx val="419603400"/>
        <c:crosses val="autoZero"/>
        <c:auto val="1"/>
        <c:lblAlgn val="ctr"/>
        <c:lblOffset val="100"/>
        <c:noMultiLvlLbl val="0"/>
      </c:catAx>
      <c:valAx>
        <c:axId val="419603400"/>
        <c:scaling>
          <c:orientation val="minMax"/>
          <c:max val="0.5"/>
        </c:scaling>
        <c:delete val="0"/>
        <c:axPos val="l"/>
        <c:numFmt formatCode="0.00%" sourceLinked="1"/>
        <c:majorTickMark val="out"/>
        <c:minorTickMark val="none"/>
        <c:tickLblPos val="none"/>
        <c:crossAx val="419600536"/>
        <c:crosses val="autoZero"/>
        <c:crossBetween val="between"/>
        <c:majorUnit val="0.1"/>
        <c:minorUnit val="0.1"/>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557399674652229"/>
          <c:y val="0.0657409562251539"/>
          <c:w val="0.895507545232102"/>
          <c:h val="0.462817705273278"/>
        </c:manualLayout>
      </c:layout>
      <c:barChart>
        <c:barDir val="col"/>
        <c:grouping val="clustered"/>
        <c:varyColors val="0"/>
        <c:ser>
          <c:idx val="0"/>
          <c:order val="0"/>
          <c:spPr>
            <a:solidFill>
              <a:schemeClr val="tx1"/>
            </a:solidFill>
            <a:ln>
              <a:noFill/>
            </a:ln>
          </c:spPr>
          <c:invertIfNegative val="0"/>
          <c:cat>
            <c:strRef>
              <c:f>Sheet5!$K$66:$K$88</c:f>
              <c:strCache>
                <c:ptCount val="23"/>
                <c:pt idx="0">
                  <c:v>400-499</c:v>
                </c:pt>
                <c:pt idx="1">
                  <c:v>500-599</c:v>
                </c:pt>
                <c:pt idx="2">
                  <c:v>600-699</c:v>
                </c:pt>
                <c:pt idx="3">
                  <c:v>700-799</c:v>
                </c:pt>
                <c:pt idx="4">
                  <c:v>800-899</c:v>
                </c:pt>
                <c:pt idx="5">
                  <c:v>900-999</c:v>
                </c:pt>
                <c:pt idx="6">
                  <c:v>1000-1099</c:v>
                </c:pt>
                <c:pt idx="7">
                  <c:v>1100-1199</c:v>
                </c:pt>
                <c:pt idx="8">
                  <c:v>1200-1299</c:v>
                </c:pt>
                <c:pt idx="9">
                  <c:v>1300-1399</c:v>
                </c:pt>
                <c:pt idx="10">
                  <c:v>1400-1499</c:v>
                </c:pt>
                <c:pt idx="11">
                  <c:v>1500-1599</c:v>
                </c:pt>
                <c:pt idx="12">
                  <c:v>1600-1699</c:v>
                </c:pt>
                <c:pt idx="13">
                  <c:v>1700-1799</c:v>
                </c:pt>
                <c:pt idx="14">
                  <c:v>1800-1899</c:v>
                </c:pt>
                <c:pt idx="15">
                  <c:v>1900-1999</c:v>
                </c:pt>
                <c:pt idx="16">
                  <c:v>2000-2099</c:v>
                </c:pt>
                <c:pt idx="17">
                  <c:v>2100-2199</c:v>
                </c:pt>
                <c:pt idx="18">
                  <c:v>2200-2299</c:v>
                </c:pt>
                <c:pt idx="19">
                  <c:v>2300-2399</c:v>
                </c:pt>
                <c:pt idx="20">
                  <c:v>2400-2499</c:v>
                </c:pt>
                <c:pt idx="21">
                  <c:v>2500-2599</c:v>
                </c:pt>
                <c:pt idx="22">
                  <c:v>2600-2699</c:v>
                </c:pt>
              </c:strCache>
            </c:strRef>
          </c:cat>
          <c:val>
            <c:numRef>
              <c:f>Sheet5!$S$66:$S$88</c:f>
              <c:numCache>
                <c:formatCode>0.00%</c:formatCode>
                <c:ptCount val="23"/>
                <c:pt idx="0">
                  <c:v>0.00448430493273542</c:v>
                </c:pt>
                <c:pt idx="1">
                  <c:v>0.0403587443946188</c:v>
                </c:pt>
                <c:pt idx="2">
                  <c:v>0.403587443946188</c:v>
                </c:pt>
                <c:pt idx="3">
                  <c:v>0.0986547085201793</c:v>
                </c:pt>
                <c:pt idx="4">
                  <c:v>0.0941704035874439</c:v>
                </c:pt>
                <c:pt idx="5">
                  <c:v>0.0896860986547085</c:v>
                </c:pt>
                <c:pt idx="6">
                  <c:v>0.0448430493273542</c:v>
                </c:pt>
                <c:pt idx="7">
                  <c:v>0.112107623318386</c:v>
                </c:pt>
                <c:pt idx="8">
                  <c:v>0.0672645739910314</c:v>
                </c:pt>
                <c:pt idx="9">
                  <c:v>0.0269058295964126</c:v>
                </c:pt>
                <c:pt idx="10">
                  <c:v>0.0179372197309417</c:v>
                </c:pt>
                <c:pt idx="11">
                  <c:v>0.0</c:v>
                </c:pt>
                <c:pt idx="12">
                  <c:v>0.0</c:v>
                </c:pt>
                <c:pt idx="13">
                  <c:v>0.0</c:v>
                </c:pt>
                <c:pt idx="14">
                  <c:v>0.0</c:v>
                </c:pt>
                <c:pt idx="15">
                  <c:v>0.0</c:v>
                </c:pt>
                <c:pt idx="16">
                  <c:v>0.0</c:v>
                </c:pt>
                <c:pt idx="17">
                  <c:v>0.0</c:v>
                </c:pt>
                <c:pt idx="18">
                  <c:v>0.0</c:v>
                </c:pt>
                <c:pt idx="19">
                  <c:v>0.0</c:v>
                </c:pt>
                <c:pt idx="20">
                  <c:v>0.0</c:v>
                </c:pt>
                <c:pt idx="21">
                  <c:v>0.0</c:v>
                </c:pt>
                <c:pt idx="22">
                  <c:v>0.0</c:v>
                </c:pt>
              </c:numCache>
            </c:numRef>
          </c:val>
        </c:ser>
        <c:dLbls>
          <c:showLegendKey val="0"/>
          <c:showVal val="0"/>
          <c:showCatName val="0"/>
          <c:showSerName val="0"/>
          <c:showPercent val="0"/>
          <c:showBubbleSize val="0"/>
        </c:dLbls>
        <c:gapWidth val="150"/>
        <c:axId val="419543608"/>
        <c:axId val="606659320"/>
      </c:barChart>
      <c:catAx>
        <c:axId val="419543608"/>
        <c:scaling>
          <c:orientation val="minMax"/>
        </c:scaling>
        <c:delete val="0"/>
        <c:axPos val="b"/>
        <c:majorTickMark val="out"/>
        <c:minorTickMark val="none"/>
        <c:tickLblPos val="nextTo"/>
        <c:txPr>
          <a:bodyPr/>
          <a:lstStyle/>
          <a:p>
            <a:pPr>
              <a:defRPr sz="1200" b="0" i="0"/>
            </a:pPr>
            <a:endParaRPr lang="en-US"/>
          </a:p>
        </c:txPr>
        <c:crossAx val="606659320"/>
        <c:crosses val="autoZero"/>
        <c:auto val="1"/>
        <c:lblAlgn val="ctr"/>
        <c:lblOffset val="100"/>
        <c:noMultiLvlLbl val="0"/>
      </c:catAx>
      <c:valAx>
        <c:axId val="606659320"/>
        <c:scaling>
          <c:orientation val="minMax"/>
          <c:max val="0.5"/>
        </c:scaling>
        <c:delete val="0"/>
        <c:axPos val="l"/>
        <c:numFmt formatCode="0%" sourceLinked="0"/>
        <c:majorTickMark val="out"/>
        <c:minorTickMark val="none"/>
        <c:tickLblPos val="nextTo"/>
        <c:txPr>
          <a:bodyPr/>
          <a:lstStyle/>
          <a:p>
            <a:pPr>
              <a:defRPr sz="1200" b="0" i="0"/>
            </a:pPr>
            <a:endParaRPr lang="en-US"/>
          </a:p>
        </c:txPr>
        <c:crossAx val="419543608"/>
        <c:crosses val="autoZero"/>
        <c:crossBetween val="between"/>
        <c:majorUnit val="0.1"/>
        <c:minorUnit val="0.1"/>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199373982600967"/>
          <c:y val="0.128516967551536"/>
          <c:w val="0.963192495519821"/>
          <c:h val="0.719599343523922"/>
        </c:manualLayout>
      </c:layout>
      <c:barChart>
        <c:barDir val="col"/>
        <c:grouping val="clustered"/>
        <c:varyColors val="0"/>
        <c:ser>
          <c:idx val="0"/>
          <c:order val="0"/>
          <c:spPr>
            <a:solidFill>
              <a:schemeClr val="tx1"/>
            </a:solidFill>
            <a:ln>
              <a:solidFill>
                <a:schemeClr val="tx1"/>
              </a:solidFill>
            </a:ln>
          </c:spPr>
          <c:invertIfNegative val="0"/>
          <c:cat>
            <c:strRef>
              <c:f>Sheet5!$A$66:$A$88</c:f>
              <c:strCache>
                <c:ptCount val="23"/>
                <c:pt idx="0">
                  <c:v>400-499</c:v>
                </c:pt>
                <c:pt idx="1">
                  <c:v>500-599</c:v>
                </c:pt>
                <c:pt idx="2">
                  <c:v>600-699</c:v>
                </c:pt>
                <c:pt idx="3">
                  <c:v>700-799</c:v>
                </c:pt>
                <c:pt idx="4">
                  <c:v>800-899</c:v>
                </c:pt>
                <c:pt idx="5">
                  <c:v>900-999</c:v>
                </c:pt>
                <c:pt idx="6">
                  <c:v>1000-1099</c:v>
                </c:pt>
                <c:pt idx="7">
                  <c:v>1100-1199</c:v>
                </c:pt>
                <c:pt idx="8">
                  <c:v>1200-1299</c:v>
                </c:pt>
                <c:pt idx="9">
                  <c:v>1300-1399</c:v>
                </c:pt>
                <c:pt idx="10">
                  <c:v>1400-1499</c:v>
                </c:pt>
                <c:pt idx="11">
                  <c:v>1500-1599</c:v>
                </c:pt>
                <c:pt idx="12">
                  <c:v>1600-1699</c:v>
                </c:pt>
                <c:pt idx="13">
                  <c:v>1700-1799</c:v>
                </c:pt>
                <c:pt idx="14">
                  <c:v>1800-1899</c:v>
                </c:pt>
                <c:pt idx="15">
                  <c:v>1900-1999</c:v>
                </c:pt>
                <c:pt idx="16">
                  <c:v>2000-2099</c:v>
                </c:pt>
                <c:pt idx="17">
                  <c:v>2100-2199</c:v>
                </c:pt>
                <c:pt idx="18">
                  <c:v>2200-2299</c:v>
                </c:pt>
                <c:pt idx="19">
                  <c:v>2300-2399</c:v>
                </c:pt>
                <c:pt idx="20">
                  <c:v>2400-2499</c:v>
                </c:pt>
                <c:pt idx="21">
                  <c:v>2500-2599</c:v>
                </c:pt>
                <c:pt idx="22">
                  <c:v>2600-2699</c:v>
                </c:pt>
              </c:strCache>
            </c:strRef>
          </c:cat>
          <c:val>
            <c:numRef>
              <c:f>Sheet5!$J$66:$J$88</c:f>
              <c:numCache>
                <c:formatCode>0.00%</c:formatCode>
                <c:ptCount val="23"/>
                <c:pt idx="0">
                  <c:v>0.0</c:v>
                </c:pt>
                <c:pt idx="1">
                  <c:v>0.00909090909090909</c:v>
                </c:pt>
                <c:pt idx="2">
                  <c:v>0.127272727272727</c:v>
                </c:pt>
                <c:pt idx="3">
                  <c:v>0.327272727272727</c:v>
                </c:pt>
                <c:pt idx="4">
                  <c:v>0.136363636363636</c:v>
                </c:pt>
                <c:pt idx="5">
                  <c:v>0.1</c:v>
                </c:pt>
                <c:pt idx="6">
                  <c:v>0.0545454545454545</c:v>
                </c:pt>
                <c:pt idx="7">
                  <c:v>0.00909090909090909</c:v>
                </c:pt>
                <c:pt idx="8">
                  <c:v>0.0272727272727273</c:v>
                </c:pt>
                <c:pt idx="9">
                  <c:v>0.0545454545454545</c:v>
                </c:pt>
                <c:pt idx="10">
                  <c:v>0.0181818181818182</c:v>
                </c:pt>
                <c:pt idx="11">
                  <c:v>0.0272727272727273</c:v>
                </c:pt>
                <c:pt idx="12">
                  <c:v>0.0181818181818182</c:v>
                </c:pt>
                <c:pt idx="13">
                  <c:v>0.00909090909090909</c:v>
                </c:pt>
                <c:pt idx="14">
                  <c:v>0.00909090909090909</c:v>
                </c:pt>
                <c:pt idx="15">
                  <c:v>0.0181818181818182</c:v>
                </c:pt>
                <c:pt idx="16">
                  <c:v>0.00909090909090909</c:v>
                </c:pt>
                <c:pt idx="17">
                  <c:v>0.0272727272727273</c:v>
                </c:pt>
                <c:pt idx="18">
                  <c:v>0.00909090909090909</c:v>
                </c:pt>
                <c:pt idx="19">
                  <c:v>0.0</c:v>
                </c:pt>
                <c:pt idx="20">
                  <c:v>0.0</c:v>
                </c:pt>
                <c:pt idx="21">
                  <c:v>0.00909090909090909</c:v>
                </c:pt>
                <c:pt idx="22">
                  <c:v>0.0</c:v>
                </c:pt>
              </c:numCache>
            </c:numRef>
          </c:val>
        </c:ser>
        <c:dLbls>
          <c:showLegendKey val="0"/>
          <c:showVal val="0"/>
          <c:showCatName val="0"/>
          <c:showSerName val="0"/>
          <c:showPercent val="0"/>
          <c:showBubbleSize val="0"/>
        </c:dLbls>
        <c:gapWidth val="150"/>
        <c:axId val="428882888"/>
        <c:axId val="490698408"/>
      </c:barChart>
      <c:catAx>
        <c:axId val="428882888"/>
        <c:scaling>
          <c:orientation val="minMax"/>
        </c:scaling>
        <c:delete val="0"/>
        <c:axPos val="b"/>
        <c:majorTickMark val="out"/>
        <c:minorTickMark val="none"/>
        <c:tickLblPos val="none"/>
        <c:crossAx val="490698408"/>
        <c:crosses val="autoZero"/>
        <c:auto val="1"/>
        <c:lblAlgn val="ctr"/>
        <c:lblOffset val="100"/>
        <c:noMultiLvlLbl val="0"/>
      </c:catAx>
      <c:valAx>
        <c:axId val="490698408"/>
        <c:scaling>
          <c:orientation val="minMax"/>
          <c:max val="0.5"/>
        </c:scaling>
        <c:delete val="0"/>
        <c:axPos val="l"/>
        <c:numFmt formatCode="0.00%" sourceLinked="1"/>
        <c:majorTickMark val="out"/>
        <c:minorTickMark val="none"/>
        <c:tickLblPos val="none"/>
        <c:crossAx val="428882888"/>
        <c:crosses val="autoZero"/>
        <c:crossBetween val="between"/>
        <c:majorUnit val="0.1"/>
        <c:minorUnit val="0.1"/>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tx1"/>
            </a:solidFill>
            <a:ln>
              <a:noFill/>
            </a:ln>
          </c:spPr>
          <c:invertIfNegative val="0"/>
          <c:cat>
            <c:strRef>
              <c:f>Sheet5!$K$66:$K$88</c:f>
              <c:strCache>
                <c:ptCount val="23"/>
                <c:pt idx="0">
                  <c:v>400-499</c:v>
                </c:pt>
                <c:pt idx="1">
                  <c:v>500-599</c:v>
                </c:pt>
                <c:pt idx="2">
                  <c:v>600-699</c:v>
                </c:pt>
                <c:pt idx="3">
                  <c:v>700-799</c:v>
                </c:pt>
                <c:pt idx="4">
                  <c:v>800-899</c:v>
                </c:pt>
                <c:pt idx="5">
                  <c:v>900-999</c:v>
                </c:pt>
                <c:pt idx="6">
                  <c:v>1000-1099</c:v>
                </c:pt>
                <c:pt idx="7">
                  <c:v>1100-1199</c:v>
                </c:pt>
                <c:pt idx="8">
                  <c:v>1200-1299</c:v>
                </c:pt>
                <c:pt idx="9">
                  <c:v>1300-1399</c:v>
                </c:pt>
                <c:pt idx="10">
                  <c:v>1400-1499</c:v>
                </c:pt>
                <c:pt idx="11">
                  <c:v>1500-1599</c:v>
                </c:pt>
                <c:pt idx="12">
                  <c:v>1600-1699</c:v>
                </c:pt>
                <c:pt idx="13">
                  <c:v>1700-1799</c:v>
                </c:pt>
                <c:pt idx="14">
                  <c:v>1800-1899</c:v>
                </c:pt>
                <c:pt idx="15">
                  <c:v>1900-1999</c:v>
                </c:pt>
                <c:pt idx="16">
                  <c:v>2000-2099</c:v>
                </c:pt>
                <c:pt idx="17">
                  <c:v>2100-2199</c:v>
                </c:pt>
                <c:pt idx="18">
                  <c:v>2200-2299</c:v>
                </c:pt>
                <c:pt idx="19">
                  <c:v>2300-2399</c:v>
                </c:pt>
                <c:pt idx="20">
                  <c:v>2400-2499</c:v>
                </c:pt>
                <c:pt idx="21">
                  <c:v>2500-2599</c:v>
                </c:pt>
                <c:pt idx="22">
                  <c:v>2600-2699</c:v>
                </c:pt>
              </c:strCache>
            </c:strRef>
          </c:cat>
          <c:val>
            <c:numRef>
              <c:f>Sheet5!$Y$66:$Y$88</c:f>
              <c:numCache>
                <c:formatCode>0%</c:formatCode>
                <c:ptCount val="23"/>
                <c:pt idx="0">
                  <c:v>0.162790697674419</c:v>
                </c:pt>
                <c:pt idx="1">
                  <c:v>0.290697674418605</c:v>
                </c:pt>
                <c:pt idx="2">
                  <c:v>0.0232558139534884</c:v>
                </c:pt>
                <c:pt idx="3">
                  <c:v>0.0348837209302326</c:v>
                </c:pt>
                <c:pt idx="4">
                  <c:v>0.0697674418604651</c:v>
                </c:pt>
                <c:pt idx="5">
                  <c:v>0.0348837209302326</c:v>
                </c:pt>
                <c:pt idx="6">
                  <c:v>0.0930232558139535</c:v>
                </c:pt>
                <c:pt idx="7">
                  <c:v>0.0813953488372093</c:v>
                </c:pt>
                <c:pt idx="8">
                  <c:v>0.0232558139534884</c:v>
                </c:pt>
                <c:pt idx="9">
                  <c:v>0.0232558139534884</c:v>
                </c:pt>
                <c:pt idx="10">
                  <c:v>0.0116279069767442</c:v>
                </c:pt>
                <c:pt idx="11">
                  <c:v>0.0116279069767442</c:v>
                </c:pt>
                <c:pt idx="12">
                  <c:v>0.0116279069767442</c:v>
                </c:pt>
                <c:pt idx="13">
                  <c:v>0.0116279069767442</c:v>
                </c:pt>
                <c:pt idx="14">
                  <c:v>0.0232558139534884</c:v>
                </c:pt>
                <c:pt idx="15">
                  <c:v>0.0348837209302326</c:v>
                </c:pt>
                <c:pt idx="16">
                  <c:v>0.0232558139534884</c:v>
                </c:pt>
                <c:pt idx="17">
                  <c:v>0.0116279069767442</c:v>
                </c:pt>
                <c:pt idx="18">
                  <c:v>0.0</c:v>
                </c:pt>
                <c:pt idx="19">
                  <c:v>0.0116279069767442</c:v>
                </c:pt>
                <c:pt idx="20">
                  <c:v>0.0</c:v>
                </c:pt>
                <c:pt idx="21">
                  <c:v>0.0</c:v>
                </c:pt>
                <c:pt idx="22">
                  <c:v>0.0116279069767442</c:v>
                </c:pt>
              </c:numCache>
            </c:numRef>
          </c:val>
        </c:ser>
        <c:dLbls>
          <c:showLegendKey val="0"/>
          <c:showVal val="0"/>
          <c:showCatName val="0"/>
          <c:showSerName val="0"/>
          <c:showPercent val="0"/>
          <c:showBubbleSize val="0"/>
        </c:dLbls>
        <c:gapWidth val="150"/>
        <c:axId val="429729976"/>
        <c:axId val="490659976"/>
      </c:barChart>
      <c:catAx>
        <c:axId val="429729976"/>
        <c:scaling>
          <c:orientation val="minMax"/>
        </c:scaling>
        <c:delete val="0"/>
        <c:axPos val="b"/>
        <c:majorTickMark val="out"/>
        <c:minorTickMark val="none"/>
        <c:tickLblPos val="none"/>
        <c:crossAx val="490659976"/>
        <c:crosses val="autoZero"/>
        <c:auto val="1"/>
        <c:lblAlgn val="ctr"/>
        <c:lblOffset val="100"/>
        <c:noMultiLvlLbl val="0"/>
      </c:catAx>
      <c:valAx>
        <c:axId val="490659976"/>
        <c:scaling>
          <c:orientation val="minMax"/>
        </c:scaling>
        <c:delete val="0"/>
        <c:axPos val="l"/>
        <c:numFmt formatCode="0%" sourceLinked="1"/>
        <c:majorTickMark val="out"/>
        <c:minorTickMark val="none"/>
        <c:tickLblPos val="none"/>
        <c:crossAx val="429729976"/>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percentStacked"/>
        <c:varyColors val="0"/>
        <c:ser>
          <c:idx val="0"/>
          <c:order val="0"/>
          <c:spPr>
            <a:solidFill>
              <a:schemeClr val="bg1"/>
            </a:solidFill>
            <a:ln>
              <a:solidFill>
                <a:schemeClr val="tx1"/>
              </a:solidFill>
            </a:ln>
          </c:spPr>
          <c:invertIfNegative val="0"/>
          <c:cat>
            <c:strRef>
              <c:f>Sheet6!$A$4:$A$15</c:f>
              <c:strCache>
                <c:ptCount val="12"/>
                <c:pt idx="0">
                  <c:v>600-699</c:v>
                </c:pt>
                <c:pt idx="1">
                  <c:v>700-799</c:v>
                </c:pt>
                <c:pt idx="2">
                  <c:v>800-899</c:v>
                </c:pt>
                <c:pt idx="3">
                  <c:v>900-999</c:v>
                </c:pt>
                <c:pt idx="4">
                  <c:v>1000-1099</c:v>
                </c:pt>
                <c:pt idx="5">
                  <c:v>1100-1199</c:v>
                </c:pt>
                <c:pt idx="6">
                  <c:v>1200-1299</c:v>
                </c:pt>
                <c:pt idx="7">
                  <c:v>1300-1399</c:v>
                </c:pt>
                <c:pt idx="8">
                  <c:v>1400-1499</c:v>
                </c:pt>
                <c:pt idx="9">
                  <c:v>1500-1599</c:v>
                </c:pt>
                <c:pt idx="10">
                  <c:v>1600-1699</c:v>
                </c:pt>
                <c:pt idx="11">
                  <c:v>1700-1799</c:v>
                </c:pt>
              </c:strCache>
            </c:strRef>
          </c:cat>
          <c:val>
            <c:numRef>
              <c:f>Sheet6!$E$4:$E$15</c:f>
              <c:numCache>
                <c:formatCode>0.00%</c:formatCode>
                <c:ptCount val="12"/>
                <c:pt idx="0">
                  <c:v>0.545454545454545</c:v>
                </c:pt>
                <c:pt idx="1">
                  <c:v>0.571428571428571</c:v>
                </c:pt>
                <c:pt idx="2">
                  <c:v>0.44</c:v>
                </c:pt>
                <c:pt idx="3">
                  <c:v>0.714285714285714</c:v>
                </c:pt>
                <c:pt idx="4">
                  <c:v>0.4375</c:v>
                </c:pt>
                <c:pt idx="5">
                  <c:v>0.777777777777778</c:v>
                </c:pt>
                <c:pt idx="6">
                  <c:v>0.75</c:v>
                </c:pt>
                <c:pt idx="7">
                  <c:v>0.6875</c:v>
                </c:pt>
                <c:pt idx="8">
                  <c:v>0.736842105263158</c:v>
                </c:pt>
                <c:pt idx="9">
                  <c:v>0.5</c:v>
                </c:pt>
                <c:pt idx="10">
                  <c:v>0.0</c:v>
                </c:pt>
                <c:pt idx="11">
                  <c:v>0.5</c:v>
                </c:pt>
              </c:numCache>
            </c:numRef>
          </c:val>
        </c:ser>
        <c:ser>
          <c:idx val="1"/>
          <c:order val="1"/>
          <c:spPr>
            <a:solidFill>
              <a:schemeClr val="bg1">
                <a:lumMod val="65000"/>
              </a:schemeClr>
            </a:solidFill>
            <a:ln>
              <a:solidFill>
                <a:schemeClr val="tx1"/>
              </a:solidFill>
            </a:ln>
          </c:spPr>
          <c:invertIfNegative val="0"/>
          <c:cat>
            <c:strRef>
              <c:f>Sheet6!$A$4:$A$15</c:f>
              <c:strCache>
                <c:ptCount val="12"/>
                <c:pt idx="0">
                  <c:v>600-699</c:v>
                </c:pt>
                <c:pt idx="1">
                  <c:v>700-799</c:v>
                </c:pt>
                <c:pt idx="2">
                  <c:v>800-899</c:v>
                </c:pt>
                <c:pt idx="3">
                  <c:v>900-999</c:v>
                </c:pt>
                <c:pt idx="4">
                  <c:v>1000-1099</c:v>
                </c:pt>
                <c:pt idx="5">
                  <c:v>1100-1199</c:v>
                </c:pt>
                <c:pt idx="6">
                  <c:v>1200-1299</c:v>
                </c:pt>
                <c:pt idx="7">
                  <c:v>1300-1399</c:v>
                </c:pt>
                <c:pt idx="8">
                  <c:v>1400-1499</c:v>
                </c:pt>
                <c:pt idx="9">
                  <c:v>1500-1599</c:v>
                </c:pt>
                <c:pt idx="10">
                  <c:v>1600-1699</c:v>
                </c:pt>
                <c:pt idx="11">
                  <c:v>1700-1799</c:v>
                </c:pt>
              </c:strCache>
            </c:strRef>
          </c:cat>
          <c:val>
            <c:numRef>
              <c:f>Sheet6!$F$4:$F$15</c:f>
              <c:numCache>
                <c:formatCode>0.00%</c:formatCode>
                <c:ptCount val="12"/>
                <c:pt idx="0">
                  <c:v>0.454545454545454</c:v>
                </c:pt>
                <c:pt idx="1">
                  <c:v>0.428571428571429</c:v>
                </c:pt>
                <c:pt idx="2">
                  <c:v>0.56</c:v>
                </c:pt>
                <c:pt idx="3">
                  <c:v>0.285714285714286</c:v>
                </c:pt>
                <c:pt idx="4">
                  <c:v>0.5625</c:v>
                </c:pt>
                <c:pt idx="5">
                  <c:v>0.222222222222222</c:v>
                </c:pt>
                <c:pt idx="6">
                  <c:v>0.25</c:v>
                </c:pt>
                <c:pt idx="7">
                  <c:v>0.3125</c:v>
                </c:pt>
                <c:pt idx="8">
                  <c:v>0.263157894736842</c:v>
                </c:pt>
                <c:pt idx="9">
                  <c:v>0.5</c:v>
                </c:pt>
                <c:pt idx="10">
                  <c:v>1.0</c:v>
                </c:pt>
                <c:pt idx="11">
                  <c:v>0.5</c:v>
                </c:pt>
              </c:numCache>
            </c:numRef>
          </c:val>
        </c:ser>
        <c:dLbls>
          <c:showLegendKey val="0"/>
          <c:showVal val="0"/>
          <c:showCatName val="0"/>
          <c:showSerName val="0"/>
          <c:showPercent val="0"/>
          <c:showBubbleSize val="0"/>
        </c:dLbls>
        <c:gapWidth val="0"/>
        <c:overlap val="100"/>
        <c:axId val="607033064"/>
        <c:axId val="607027416"/>
      </c:barChart>
      <c:catAx>
        <c:axId val="607033064"/>
        <c:scaling>
          <c:orientation val="minMax"/>
        </c:scaling>
        <c:delete val="0"/>
        <c:axPos val="b"/>
        <c:majorTickMark val="out"/>
        <c:minorTickMark val="none"/>
        <c:tickLblPos val="nextTo"/>
        <c:txPr>
          <a:bodyPr/>
          <a:lstStyle/>
          <a:p>
            <a:pPr>
              <a:defRPr sz="1200" b="1" i="0"/>
            </a:pPr>
            <a:endParaRPr lang="en-US"/>
          </a:p>
        </c:txPr>
        <c:crossAx val="607027416"/>
        <c:crosses val="autoZero"/>
        <c:auto val="1"/>
        <c:lblAlgn val="ctr"/>
        <c:lblOffset val="100"/>
        <c:noMultiLvlLbl val="0"/>
      </c:catAx>
      <c:valAx>
        <c:axId val="607027416"/>
        <c:scaling>
          <c:orientation val="minMax"/>
        </c:scaling>
        <c:delete val="0"/>
        <c:axPos val="l"/>
        <c:numFmt formatCode="0%" sourceLinked="0"/>
        <c:majorTickMark val="out"/>
        <c:minorTickMark val="none"/>
        <c:tickLblPos val="nextTo"/>
        <c:txPr>
          <a:bodyPr/>
          <a:lstStyle/>
          <a:p>
            <a:pPr>
              <a:defRPr sz="1600"/>
            </a:pPr>
            <a:endParaRPr lang="en-US"/>
          </a:p>
        </c:txPr>
        <c:crossAx val="607033064"/>
        <c:crosses val="autoZero"/>
        <c:crossBetween val="between"/>
        <c:majorUnit val="0.2"/>
      </c:valAx>
    </c:plotArea>
    <c:plotVisOnly val="1"/>
    <c:dispBlanksAs val="gap"/>
    <c:showDLblsOverMax val="0"/>
  </c:chart>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percentStacked"/>
        <c:varyColors val="0"/>
        <c:ser>
          <c:idx val="0"/>
          <c:order val="0"/>
          <c:tx>
            <c:strRef>
              <c:f>Sheet1!$B$1</c:f>
              <c:strCache>
                <c:ptCount val="1"/>
                <c:pt idx="0">
                  <c:v>C. amblyrhynchos</c:v>
                </c:pt>
              </c:strCache>
            </c:strRef>
          </c:tx>
          <c:spPr>
            <a:solidFill>
              <a:schemeClr val="accent2">
                <a:lumMod val="50000"/>
              </a:schemeClr>
            </a:solidFill>
            <a:ln>
              <a:solidFill>
                <a:schemeClr val="tx1">
                  <a:lumMod val="75000"/>
                  <a:lumOff val="25000"/>
                </a:schemeClr>
              </a:solidFill>
            </a:ln>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0.00%</c:formatCode>
                <c:ptCount val="12"/>
                <c:pt idx="0">
                  <c:v>0.0556</c:v>
                </c:pt>
                <c:pt idx="1">
                  <c:v>0.0988</c:v>
                </c:pt>
                <c:pt idx="2">
                  <c:v>0.0688</c:v>
                </c:pt>
                <c:pt idx="3">
                  <c:v>0.2333</c:v>
                </c:pt>
                <c:pt idx="4">
                  <c:v>0.1507</c:v>
                </c:pt>
                <c:pt idx="5">
                  <c:v>0.2188</c:v>
                </c:pt>
                <c:pt idx="6">
                  <c:v>0.2453</c:v>
                </c:pt>
                <c:pt idx="7">
                  <c:v>0.25</c:v>
                </c:pt>
                <c:pt idx="8">
                  <c:v>0.2523</c:v>
                </c:pt>
                <c:pt idx="9">
                  <c:v>0.1504</c:v>
                </c:pt>
                <c:pt idx="10">
                  <c:v>0.1579</c:v>
                </c:pt>
                <c:pt idx="11">
                  <c:v>0.0886</c:v>
                </c:pt>
              </c:numCache>
            </c:numRef>
          </c:val>
        </c:ser>
        <c:ser>
          <c:idx val="1"/>
          <c:order val="1"/>
          <c:tx>
            <c:strRef>
              <c:f>Sheet1!$C$1</c:f>
              <c:strCache>
                <c:ptCount val="1"/>
                <c:pt idx="0">
                  <c:v>C. melanopterus</c:v>
                </c:pt>
              </c:strCache>
            </c:strRef>
          </c:tx>
          <c:spPr>
            <a:solidFill>
              <a:schemeClr val="accent2">
                <a:lumMod val="75000"/>
              </a:schemeClr>
            </a:solidFill>
            <a:ln>
              <a:solidFill>
                <a:schemeClr val="tx1">
                  <a:lumMod val="85000"/>
                  <a:lumOff val="15000"/>
                </a:schemeClr>
              </a:solidFill>
            </a:ln>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0.00%</c:formatCode>
                <c:ptCount val="12"/>
                <c:pt idx="0">
                  <c:v>0.0</c:v>
                </c:pt>
                <c:pt idx="1">
                  <c:v>0.0864</c:v>
                </c:pt>
                <c:pt idx="2">
                  <c:v>0.0438</c:v>
                </c:pt>
                <c:pt idx="3">
                  <c:v>0.1167</c:v>
                </c:pt>
                <c:pt idx="4">
                  <c:v>0.0</c:v>
                </c:pt>
                <c:pt idx="5">
                  <c:v>0.0313</c:v>
                </c:pt>
                <c:pt idx="6">
                  <c:v>0.0</c:v>
                </c:pt>
                <c:pt idx="7">
                  <c:v>0.2143</c:v>
                </c:pt>
                <c:pt idx="8">
                  <c:v>0.1892</c:v>
                </c:pt>
                <c:pt idx="9">
                  <c:v>0.0531</c:v>
                </c:pt>
                <c:pt idx="10">
                  <c:v>0.1447</c:v>
                </c:pt>
                <c:pt idx="11">
                  <c:v>0.0127</c:v>
                </c:pt>
              </c:numCache>
            </c:numRef>
          </c:val>
        </c:ser>
        <c:ser>
          <c:idx val="2"/>
          <c:order val="2"/>
          <c:tx>
            <c:strRef>
              <c:f>Sheet1!$D$1</c:f>
              <c:strCache>
                <c:ptCount val="1"/>
                <c:pt idx="0">
                  <c:v>T. obesus</c:v>
                </c:pt>
              </c:strCache>
            </c:strRef>
          </c:tx>
          <c:spPr>
            <a:solidFill>
              <a:schemeClr val="accent2">
                <a:lumMod val="60000"/>
                <a:lumOff val="40000"/>
              </a:schemeClr>
            </a:solidFill>
            <a:ln>
              <a:solidFill>
                <a:schemeClr val="accent2">
                  <a:lumMod val="75000"/>
                </a:schemeClr>
              </a:solidFill>
            </a:ln>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0.00%</c:formatCode>
                <c:ptCount val="12"/>
                <c:pt idx="0">
                  <c:v>0.0</c:v>
                </c:pt>
                <c:pt idx="1">
                  <c:v>0.0123</c:v>
                </c:pt>
                <c:pt idx="2">
                  <c:v>0.0</c:v>
                </c:pt>
                <c:pt idx="3">
                  <c:v>0.0333</c:v>
                </c:pt>
                <c:pt idx="4">
                  <c:v>0.0137</c:v>
                </c:pt>
                <c:pt idx="5">
                  <c:v>0.0</c:v>
                </c:pt>
                <c:pt idx="6">
                  <c:v>0.0377</c:v>
                </c:pt>
                <c:pt idx="7">
                  <c:v>0.0</c:v>
                </c:pt>
                <c:pt idx="8">
                  <c:v>0.045</c:v>
                </c:pt>
                <c:pt idx="9">
                  <c:v>0.0442</c:v>
                </c:pt>
                <c:pt idx="10">
                  <c:v>0.0658</c:v>
                </c:pt>
                <c:pt idx="11">
                  <c:v>0.0</c:v>
                </c:pt>
              </c:numCache>
            </c:numRef>
          </c:val>
        </c:ser>
        <c:ser>
          <c:idx val="3"/>
          <c:order val="3"/>
          <c:tx>
            <c:strRef>
              <c:f>Sheet1!$E$1</c:f>
              <c:strCache>
                <c:ptCount val="1"/>
                <c:pt idx="0">
                  <c:v>C. sorrah</c:v>
                </c:pt>
              </c:strCache>
            </c:strRef>
          </c:tx>
          <c:spPr>
            <a:solidFill>
              <a:schemeClr val="tx2">
                <a:lumMod val="75000"/>
              </a:schemeClr>
            </a:solidFill>
            <a:ln>
              <a:solidFill>
                <a:schemeClr val="tx2">
                  <a:lumMod val="50000"/>
                </a:schemeClr>
              </a:solidFill>
            </a:ln>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Sheet1!$E$2:$E$13</c:f>
              <c:numCache>
                <c:formatCode>0.00%</c:formatCode>
                <c:ptCount val="12"/>
                <c:pt idx="0">
                  <c:v>0.1806</c:v>
                </c:pt>
                <c:pt idx="1">
                  <c:v>0.1358</c:v>
                </c:pt>
                <c:pt idx="2">
                  <c:v>0.625</c:v>
                </c:pt>
                <c:pt idx="3">
                  <c:v>0.1833</c:v>
                </c:pt>
                <c:pt idx="4">
                  <c:v>0.0274</c:v>
                </c:pt>
                <c:pt idx="5">
                  <c:v>0.0469</c:v>
                </c:pt>
                <c:pt idx="6">
                  <c:v>0.1132</c:v>
                </c:pt>
                <c:pt idx="7">
                  <c:v>0.1786</c:v>
                </c:pt>
                <c:pt idx="8">
                  <c:v>0.2162</c:v>
                </c:pt>
                <c:pt idx="9">
                  <c:v>0.1416</c:v>
                </c:pt>
                <c:pt idx="10">
                  <c:v>0.1842</c:v>
                </c:pt>
                <c:pt idx="11">
                  <c:v>0.0633</c:v>
                </c:pt>
              </c:numCache>
            </c:numRef>
          </c:val>
        </c:ser>
        <c:ser>
          <c:idx val="4"/>
          <c:order val="4"/>
          <c:tx>
            <c:strRef>
              <c:f>Sheet1!$F$1</c:f>
              <c:strCache>
                <c:ptCount val="1"/>
                <c:pt idx="0">
                  <c:v>C. falciformis</c:v>
                </c:pt>
              </c:strCache>
            </c:strRef>
          </c:tx>
          <c:spPr>
            <a:solidFill>
              <a:schemeClr val="accent1">
                <a:lumMod val="75000"/>
              </a:schemeClr>
            </a:solidFill>
            <a:ln>
              <a:solidFill>
                <a:schemeClr val="tx2">
                  <a:lumMod val="75000"/>
                </a:schemeClr>
              </a:solidFill>
            </a:ln>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Sheet1!$F$2:$F$13</c:f>
              <c:numCache>
                <c:formatCode>0.00%</c:formatCode>
                <c:ptCount val="12"/>
                <c:pt idx="0">
                  <c:v>0.1528</c:v>
                </c:pt>
                <c:pt idx="1">
                  <c:v>0.2716</c:v>
                </c:pt>
                <c:pt idx="2">
                  <c:v>0.1813</c:v>
                </c:pt>
                <c:pt idx="3">
                  <c:v>0.0833</c:v>
                </c:pt>
                <c:pt idx="4">
                  <c:v>0.2192</c:v>
                </c:pt>
                <c:pt idx="5">
                  <c:v>0.2031</c:v>
                </c:pt>
                <c:pt idx="6">
                  <c:v>0.1698</c:v>
                </c:pt>
                <c:pt idx="7">
                  <c:v>0.1071</c:v>
                </c:pt>
                <c:pt idx="8">
                  <c:v>0.1441</c:v>
                </c:pt>
                <c:pt idx="9">
                  <c:v>0.1416</c:v>
                </c:pt>
                <c:pt idx="10">
                  <c:v>0.0658</c:v>
                </c:pt>
                <c:pt idx="11">
                  <c:v>0.0253</c:v>
                </c:pt>
              </c:numCache>
            </c:numRef>
          </c:val>
        </c:ser>
        <c:ser>
          <c:idx val="5"/>
          <c:order val="5"/>
          <c:tx>
            <c:strRef>
              <c:f>Sheet1!$G$1</c:f>
              <c:strCache>
                <c:ptCount val="1"/>
                <c:pt idx="0">
                  <c:v>C. brevipinna</c:v>
                </c:pt>
              </c:strCache>
            </c:strRef>
          </c:tx>
          <c:spPr>
            <a:solidFill>
              <a:schemeClr val="accent1">
                <a:lumMod val="60000"/>
                <a:lumOff val="40000"/>
              </a:schemeClr>
            </a:solidFill>
            <a:ln>
              <a:solidFill>
                <a:schemeClr val="tx2">
                  <a:lumMod val="75000"/>
                </a:schemeClr>
              </a:solidFill>
            </a:ln>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Sheet1!$G$2:$G$13</c:f>
              <c:numCache>
                <c:formatCode>0.00%</c:formatCode>
                <c:ptCount val="12"/>
                <c:pt idx="0">
                  <c:v>0.0972</c:v>
                </c:pt>
                <c:pt idx="1">
                  <c:v>0.0123</c:v>
                </c:pt>
                <c:pt idx="2">
                  <c:v>0.0188</c:v>
                </c:pt>
                <c:pt idx="3">
                  <c:v>0.2167</c:v>
                </c:pt>
                <c:pt idx="4">
                  <c:v>0.137</c:v>
                </c:pt>
                <c:pt idx="5">
                  <c:v>0.1563</c:v>
                </c:pt>
                <c:pt idx="6">
                  <c:v>0.2453</c:v>
                </c:pt>
                <c:pt idx="7">
                  <c:v>0.0</c:v>
                </c:pt>
                <c:pt idx="8">
                  <c:v>0.0541</c:v>
                </c:pt>
                <c:pt idx="9">
                  <c:v>0.0973</c:v>
                </c:pt>
                <c:pt idx="10">
                  <c:v>0.0789</c:v>
                </c:pt>
                <c:pt idx="11">
                  <c:v>0.0253</c:v>
                </c:pt>
              </c:numCache>
            </c:numRef>
          </c:val>
        </c:ser>
        <c:ser>
          <c:idx val="6"/>
          <c:order val="6"/>
          <c:tx>
            <c:strRef>
              <c:f>Sheet1!$H$1</c:f>
              <c:strCache>
                <c:ptCount val="1"/>
                <c:pt idx="0">
                  <c:v>Other</c:v>
                </c:pt>
              </c:strCache>
            </c:strRef>
          </c:tx>
          <c:spPr>
            <a:solidFill>
              <a:schemeClr val="bg1">
                <a:lumMod val="75000"/>
              </a:schemeClr>
            </a:solidFill>
            <a:ln>
              <a:solidFill>
                <a:schemeClr val="bg1">
                  <a:lumMod val="50000"/>
                </a:schemeClr>
              </a:solidFill>
            </a:ln>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Sheet1!$H$2:$H$13</c:f>
              <c:numCache>
                <c:formatCode>0.00%</c:formatCode>
                <c:ptCount val="12"/>
                <c:pt idx="0">
                  <c:v>0.4583</c:v>
                </c:pt>
                <c:pt idx="1">
                  <c:v>0.3827</c:v>
                </c:pt>
                <c:pt idx="2">
                  <c:v>0.0625</c:v>
                </c:pt>
                <c:pt idx="3">
                  <c:v>0.1333</c:v>
                </c:pt>
                <c:pt idx="4">
                  <c:v>0.4521</c:v>
                </c:pt>
                <c:pt idx="5">
                  <c:v>0.3438</c:v>
                </c:pt>
                <c:pt idx="6">
                  <c:v>0.1887</c:v>
                </c:pt>
                <c:pt idx="7">
                  <c:v>0.25</c:v>
                </c:pt>
                <c:pt idx="8">
                  <c:v>0.0991</c:v>
                </c:pt>
                <c:pt idx="9">
                  <c:v>0.3717</c:v>
                </c:pt>
                <c:pt idx="10">
                  <c:v>0.3026</c:v>
                </c:pt>
                <c:pt idx="11">
                  <c:v>0.7848</c:v>
                </c:pt>
              </c:numCache>
            </c:numRef>
          </c:val>
        </c:ser>
        <c:dLbls>
          <c:showLegendKey val="0"/>
          <c:showVal val="0"/>
          <c:showCatName val="0"/>
          <c:showSerName val="0"/>
          <c:showPercent val="0"/>
          <c:showBubbleSize val="0"/>
        </c:dLbls>
        <c:gapWidth val="150"/>
        <c:overlap val="100"/>
        <c:axId val="420388024"/>
        <c:axId val="659798280"/>
      </c:barChart>
      <c:catAx>
        <c:axId val="420388024"/>
        <c:scaling>
          <c:orientation val="minMax"/>
        </c:scaling>
        <c:delete val="0"/>
        <c:axPos val="b"/>
        <c:majorTickMark val="out"/>
        <c:minorTickMark val="none"/>
        <c:tickLblPos val="nextTo"/>
        <c:crossAx val="659798280"/>
        <c:crosses val="autoZero"/>
        <c:auto val="1"/>
        <c:lblAlgn val="ctr"/>
        <c:lblOffset val="100"/>
        <c:noMultiLvlLbl val="0"/>
      </c:catAx>
      <c:valAx>
        <c:axId val="659798280"/>
        <c:scaling>
          <c:orientation val="minMax"/>
        </c:scaling>
        <c:delete val="0"/>
        <c:axPos val="l"/>
        <c:numFmt formatCode="0%" sourceLinked="1"/>
        <c:majorTickMark val="out"/>
        <c:minorTickMark val="none"/>
        <c:tickLblPos val="nextTo"/>
        <c:crossAx val="420388024"/>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bg1">
                <a:lumMod val="50000"/>
              </a:schemeClr>
            </a:solidFill>
          </c:spPr>
          <c:invertIfNegative val="0"/>
          <c:cat>
            <c:strRef>
              <c:f>Sheet1!$T$24:$U$24</c:f>
              <c:strCache>
                <c:ptCount val="2"/>
                <c:pt idx="0">
                  <c:v>Bycatch</c:v>
                </c:pt>
                <c:pt idx="1">
                  <c:v>Targeted</c:v>
                </c:pt>
              </c:strCache>
            </c:strRef>
          </c:cat>
          <c:val>
            <c:numRef>
              <c:f>Sheet1!$T$25:$U$25</c:f>
              <c:numCache>
                <c:formatCode>0%</c:formatCode>
                <c:ptCount val="2"/>
                <c:pt idx="0">
                  <c:v>0.52</c:v>
                </c:pt>
                <c:pt idx="1">
                  <c:v>0.48</c:v>
                </c:pt>
              </c:numCache>
            </c:numRef>
          </c:val>
        </c:ser>
        <c:dLbls>
          <c:showLegendKey val="0"/>
          <c:showVal val="0"/>
          <c:showCatName val="0"/>
          <c:showSerName val="0"/>
          <c:showPercent val="0"/>
          <c:showBubbleSize val="0"/>
        </c:dLbls>
        <c:gapWidth val="150"/>
        <c:axId val="540314664"/>
        <c:axId val="540317336"/>
      </c:barChart>
      <c:catAx>
        <c:axId val="540314664"/>
        <c:scaling>
          <c:orientation val="minMax"/>
        </c:scaling>
        <c:delete val="0"/>
        <c:axPos val="b"/>
        <c:majorTickMark val="out"/>
        <c:minorTickMark val="none"/>
        <c:tickLblPos val="nextTo"/>
        <c:txPr>
          <a:bodyPr/>
          <a:lstStyle/>
          <a:p>
            <a:pPr>
              <a:defRPr sz="1800"/>
            </a:pPr>
            <a:endParaRPr lang="en-US"/>
          </a:p>
        </c:txPr>
        <c:crossAx val="540317336"/>
        <c:crosses val="autoZero"/>
        <c:auto val="1"/>
        <c:lblAlgn val="ctr"/>
        <c:lblOffset val="100"/>
        <c:noMultiLvlLbl val="0"/>
      </c:catAx>
      <c:valAx>
        <c:axId val="540317336"/>
        <c:scaling>
          <c:orientation val="minMax"/>
          <c:min val="0.0"/>
        </c:scaling>
        <c:delete val="0"/>
        <c:axPos val="l"/>
        <c:numFmt formatCode="0%" sourceLinked="1"/>
        <c:majorTickMark val="out"/>
        <c:minorTickMark val="none"/>
        <c:tickLblPos val="nextTo"/>
        <c:txPr>
          <a:bodyPr/>
          <a:lstStyle/>
          <a:p>
            <a:pPr>
              <a:defRPr sz="1400"/>
            </a:pPr>
            <a:endParaRPr lang="en-US"/>
          </a:p>
        </c:txPr>
        <c:crossAx val="540314664"/>
        <c:crosses val="autoZero"/>
        <c:crossBetween val="between"/>
      </c:valAx>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spPr>
            <a:solidFill>
              <a:schemeClr val="tx1">
                <a:lumMod val="50000"/>
                <a:lumOff val="50000"/>
              </a:schemeClr>
            </a:solidFill>
          </c:spPr>
          <c:invertIfNegative val="0"/>
          <c:cat>
            <c:strRef>
              <c:f>Sheet1!$E$29:$G$29</c:f>
              <c:strCache>
                <c:ptCount val="3"/>
                <c:pt idx="0">
                  <c:v>less</c:v>
                </c:pt>
                <c:pt idx="1">
                  <c:v>more</c:v>
                </c:pt>
                <c:pt idx="2">
                  <c:v>same</c:v>
                </c:pt>
              </c:strCache>
            </c:strRef>
          </c:cat>
          <c:val>
            <c:numRef>
              <c:f>Sheet1!$E$30:$G$30</c:f>
              <c:numCache>
                <c:formatCode>0%</c:formatCode>
                <c:ptCount val="3"/>
                <c:pt idx="0">
                  <c:v>0.72</c:v>
                </c:pt>
                <c:pt idx="1">
                  <c:v>0.08</c:v>
                </c:pt>
                <c:pt idx="2">
                  <c:v>0.2</c:v>
                </c:pt>
              </c:numCache>
            </c:numRef>
          </c:val>
        </c:ser>
        <c:dLbls>
          <c:showLegendKey val="0"/>
          <c:showVal val="0"/>
          <c:showCatName val="0"/>
          <c:showSerName val="0"/>
          <c:showPercent val="0"/>
          <c:showBubbleSize val="0"/>
        </c:dLbls>
        <c:gapWidth val="150"/>
        <c:overlap val="100"/>
        <c:axId val="538329400"/>
        <c:axId val="538290920"/>
      </c:barChart>
      <c:catAx>
        <c:axId val="538329400"/>
        <c:scaling>
          <c:orientation val="minMax"/>
        </c:scaling>
        <c:delete val="0"/>
        <c:axPos val="b"/>
        <c:majorTickMark val="out"/>
        <c:minorTickMark val="none"/>
        <c:tickLblPos val="nextTo"/>
        <c:crossAx val="538290920"/>
        <c:crosses val="autoZero"/>
        <c:auto val="1"/>
        <c:lblAlgn val="ctr"/>
        <c:lblOffset val="100"/>
        <c:noMultiLvlLbl val="0"/>
      </c:catAx>
      <c:valAx>
        <c:axId val="538290920"/>
        <c:scaling>
          <c:orientation val="minMax"/>
        </c:scaling>
        <c:delete val="0"/>
        <c:axPos val="l"/>
        <c:numFmt formatCode="0%" sourceLinked="1"/>
        <c:majorTickMark val="out"/>
        <c:minorTickMark val="none"/>
        <c:tickLblPos val="nextTo"/>
        <c:crossAx val="538329400"/>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spPr>
            <a:solidFill>
              <a:schemeClr val="tx1">
                <a:lumMod val="50000"/>
                <a:lumOff val="50000"/>
              </a:schemeClr>
            </a:solidFill>
            <a:ln>
              <a:noFill/>
            </a:ln>
          </c:spPr>
          <c:invertIfNegative val="0"/>
          <c:cat>
            <c:strRef>
              <c:f>Sheet1!$AH$33:$AK$33</c:f>
              <c:strCache>
                <c:ptCount val="4"/>
                <c:pt idx="0">
                  <c:v>decline in prey fish</c:v>
                </c:pt>
                <c:pt idx="1">
                  <c:v>finning</c:v>
                </c:pt>
                <c:pt idx="2">
                  <c:v>increase in fishermen</c:v>
                </c:pt>
                <c:pt idx="3">
                  <c:v>improved gear types</c:v>
                </c:pt>
              </c:strCache>
            </c:strRef>
          </c:cat>
          <c:val>
            <c:numRef>
              <c:f>Sheet1!$AH$34:$AK$34</c:f>
              <c:numCache>
                <c:formatCode>0%</c:formatCode>
                <c:ptCount val="4"/>
                <c:pt idx="0">
                  <c:v>0.72</c:v>
                </c:pt>
                <c:pt idx="1">
                  <c:v>0.04</c:v>
                </c:pt>
                <c:pt idx="2">
                  <c:v>0.12</c:v>
                </c:pt>
                <c:pt idx="3">
                  <c:v>0.12</c:v>
                </c:pt>
              </c:numCache>
            </c:numRef>
          </c:val>
        </c:ser>
        <c:dLbls>
          <c:showLegendKey val="0"/>
          <c:showVal val="0"/>
          <c:showCatName val="0"/>
          <c:showSerName val="0"/>
          <c:showPercent val="0"/>
          <c:showBubbleSize val="0"/>
        </c:dLbls>
        <c:gapWidth val="150"/>
        <c:overlap val="100"/>
        <c:axId val="540351704"/>
        <c:axId val="540427128"/>
      </c:barChart>
      <c:catAx>
        <c:axId val="540351704"/>
        <c:scaling>
          <c:orientation val="minMax"/>
        </c:scaling>
        <c:delete val="0"/>
        <c:axPos val="b"/>
        <c:majorTickMark val="out"/>
        <c:minorTickMark val="none"/>
        <c:tickLblPos val="nextTo"/>
        <c:txPr>
          <a:bodyPr/>
          <a:lstStyle/>
          <a:p>
            <a:pPr>
              <a:defRPr sz="1400"/>
            </a:pPr>
            <a:endParaRPr lang="en-US"/>
          </a:p>
        </c:txPr>
        <c:crossAx val="540427128"/>
        <c:crosses val="autoZero"/>
        <c:auto val="1"/>
        <c:lblAlgn val="ctr"/>
        <c:lblOffset val="100"/>
        <c:noMultiLvlLbl val="0"/>
      </c:catAx>
      <c:valAx>
        <c:axId val="540427128"/>
        <c:scaling>
          <c:orientation val="minMax"/>
        </c:scaling>
        <c:delete val="0"/>
        <c:axPos val="l"/>
        <c:numFmt formatCode="0%" sourceLinked="1"/>
        <c:majorTickMark val="out"/>
        <c:minorTickMark val="none"/>
        <c:tickLblPos val="none"/>
        <c:txPr>
          <a:bodyPr/>
          <a:lstStyle/>
          <a:p>
            <a:pPr>
              <a:defRPr sz="1400"/>
            </a:pPr>
            <a:endParaRPr lang="en-US"/>
          </a:p>
        </c:txPr>
        <c:crossAx val="540351704"/>
        <c:crosses val="autoZero"/>
        <c:crossBetween val="between"/>
      </c:valAx>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1"/>
    <c:plotArea>
      <c:layout/>
      <c:barChart>
        <c:barDir val="col"/>
        <c:grouping val="stacked"/>
        <c:varyColors val="0"/>
        <c:ser>
          <c:idx val="0"/>
          <c:order val="0"/>
          <c:tx>
            <c:strRef>
              <c:f>Sheet1!$B$1</c:f>
              <c:strCache>
                <c:ptCount val="1"/>
                <c:pt idx="0">
                  <c:v>Series 1</c:v>
                </c:pt>
              </c:strCache>
            </c:strRef>
          </c:tx>
          <c:invertIfNegative val="0"/>
          <c:cat>
            <c:strRef>
              <c:f>Sheet1!$A$2:$A$5</c:f>
              <c:strCache>
                <c:ptCount val="1"/>
                <c:pt idx="0">
                  <c:v>South</c:v>
                </c:pt>
              </c:strCache>
            </c:strRef>
          </c:cat>
          <c:val>
            <c:numRef>
              <c:f>Sheet1!$B$2:$B$5</c:f>
              <c:numCache>
                <c:formatCode>General</c:formatCode>
                <c:ptCount val="4"/>
                <c:pt idx="0">
                  <c:v>0.4</c:v>
                </c:pt>
              </c:numCache>
            </c:numRef>
          </c:val>
        </c:ser>
        <c:dLbls>
          <c:showLegendKey val="0"/>
          <c:showVal val="0"/>
          <c:showCatName val="0"/>
          <c:showSerName val="0"/>
          <c:showPercent val="0"/>
          <c:showBubbleSize val="0"/>
        </c:dLbls>
        <c:gapWidth val="150"/>
        <c:overlap val="100"/>
        <c:axId val="537968520"/>
        <c:axId val="538001176"/>
      </c:barChart>
      <c:catAx>
        <c:axId val="537968520"/>
        <c:scaling>
          <c:orientation val="minMax"/>
        </c:scaling>
        <c:delete val="0"/>
        <c:axPos val="b"/>
        <c:majorTickMark val="none"/>
        <c:minorTickMark val="none"/>
        <c:tickLblPos val="none"/>
        <c:crossAx val="538001176"/>
        <c:crosses val="autoZero"/>
        <c:auto val="1"/>
        <c:lblAlgn val="ctr"/>
        <c:lblOffset val="100"/>
        <c:noMultiLvlLbl val="0"/>
      </c:catAx>
      <c:valAx>
        <c:axId val="538001176"/>
        <c:scaling>
          <c:orientation val="minMax"/>
        </c:scaling>
        <c:delete val="0"/>
        <c:axPos val="l"/>
        <c:numFmt formatCode="General" sourceLinked="1"/>
        <c:majorTickMark val="out"/>
        <c:minorTickMark val="none"/>
        <c:tickLblPos val="nextTo"/>
        <c:spPr>
          <a:ln w="3175"/>
        </c:spPr>
        <c:txPr>
          <a:bodyPr/>
          <a:lstStyle/>
          <a:p>
            <a:pPr>
              <a:defRPr sz="1200" kern="800"/>
            </a:pPr>
            <a:endParaRPr lang="en-US"/>
          </a:p>
        </c:txPr>
        <c:crossAx val="53796852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cat>
            <c:strRef>
              <c:f>Sheet1!$A$2</c:f>
              <c:strCache>
                <c:ptCount val="1"/>
                <c:pt idx="0">
                  <c:v>Category 1</c:v>
                </c:pt>
              </c:strCache>
            </c:strRef>
          </c:cat>
          <c:val>
            <c:numRef>
              <c:f>Sheet1!$B$2</c:f>
              <c:numCache>
                <c:formatCode>General</c:formatCode>
                <c:ptCount val="1"/>
                <c:pt idx="0">
                  <c:v>0.02</c:v>
                </c:pt>
              </c:numCache>
            </c:numRef>
          </c:val>
        </c:ser>
        <c:dLbls>
          <c:showLegendKey val="0"/>
          <c:showVal val="0"/>
          <c:showCatName val="0"/>
          <c:showSerName val="0"/>
          <c:showPercent val="0"/>
          <c:showBubbleSize val="0"/>
        </c:dLbls>
        <c:gapWidth val="150"/>
        <c:axId val="540313528"/>
        <c:axId val="538456312"/>
      </c:barChart>
      <c:catAx>
        <c:axId val="540313528"/>
        <c:scaling>
          <c:orientation val="minMax"/>
        </c:scaling>
        <c:delete val="0"/>
        <c:axPos val="b"/>
        <c:majorTickMark val="none"/>
        <c:minorTickMark val="none"/>
        <c:tickLblPos val="none"/>
        <c:crossAx val="538456312"/>
        <c:crosses val="autoZero"/>
        <c:auto val="1"/>
        <c:lblAlgn val="ctr"/>
        <c:lblOffset val="100"/>
        <c:noMultiLvlLbl val="0"/>
      </c:catAx>
      <c:valAx>
        <c:axId val="538456312"/>
        <c:scaling>
          <c:orientation val="minMax"/>
          <c:max val="0.6"/>
        </c:scaling>
        <c:delete val="0"/>
        <c:axPos val="l"/>
        <c:numFmt formatCode="General" sourceLinked="1"/>
        <c:majorTickMark val="out"/>
        <c:minorTickMark val="none"/>
        <c:tickLblPos val="nextTo"/>
        <c:spPr>
          <a:ln>
            <a:solidFill>
              <a:schemeClr val="tx1">
                <a:lumMod val="65000"/>
                <a:lumOff val="35000"/>
              </a:schemeClr>
            </a:solidFill>
          </a:ln>
        </c:spPr>
        <c:txPr>
          <a:bodyPr/>
          <a:lstStyle/>
          <a:p>
            <a:pPr>
              <a:defRPr sz="1200"/>
            </a:pPr>
            <a:endParaRPr lang="en-US"/>
          </a:p>
        </c:txPr>
        <c:crossAx val="540313528"/>
        <c:crosses val="autoZero"/>
        <c:crossBetween val="between"/>
        <c:majorUnit val="0.2"/>
        <c:minorUnit val="0.2"/>
      </c:valAx>
    </c:plotArea>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tx1">
                <a:lumMod val="65000"/>
                <a:lumOff val="35000"/>
              </a:schemeClr>
            </a:solidFill>
            <a:ln>
              <a:solidFill>
                <a:schemeClr val="tx1">
                  <a:lumMod val="65000"/>
                  <a:lumOff val="35000"/>
                </a:schemeClr>
              </a:solidFill>
            </a:ln>
          </c:spPr>
          <c:invertIfNegative val="0"/>
          <c:cat>
            <c:strRef>
              <c:f>Sheet1!$D$5:$K$5</c:f>
              <c:strCache>
                <c:ptCount val="8"/>
                <c:pt idx="0">
                  <c:v>unfished</c:v>
                </c:pt>
                <c:pt idx="1">
                  <c:v>fished</c:v>
                </c:pt>
                <c:pt idx="2">
                  <c:v>unfished</c:v>
                </c:pt>
                <c:pt idx="3">
                  <c:v>fished</c:v>
                </c:pt>
                <c:pt idx="4">
                  <c:v>Galvez</c:v>
                </c:pt>
                <c:pt idx="5">
                  <c:v>Guam</c:v>
                </c:pt>
                <c:pt idx="6">
                  <c:v>Bahamas</c:v>
                </c:pt>
                <c:pt idx="7">
                  <c:v>Red Sea</c:v>
                </c:pt>
              </c:strCache>
            </c:strRef>
          </c:cat>
          <c:val>
            <c:numRef>
              <c:f>Sheet1!$D$6:$K$6</c:f>
              <c:numCache>
                <c:formatCode>General</c:formatCode>
                <c:ptCount val="8"/>
                <c:pt idx="0">
                  <c:v>1.07</c:v>
                </c:pt>
                <c:pt idx="1">
                  <c:v>0.573</c:v>
                </c:pt>
                <c:pt idx="2">
                  <c:v>0.53</c:v>
                </c:pt>
                <c:pt idx="3">
                  <c:v>0.35</c:v>
                </c:pt>
                <c:pt idx="4">
                  <c:v>0.79</c:v>
                </c:pt>
                <c:pt idx="5">
                  <c:v>0.32</c:v>
                </c:pt>
                <c:pt idx="6">
                  <c:v>0.148</c:v>
                </c:pt>
                <c:pt idx="7">
                  <c:v>0.004</c:v>
                </c:pt>
              </c:numCache>
            </c:numRef>
          </c:val>
        </c:ser>
        <c:dLbls>
          <c:showLegendKey val="0"/>
          <c:showVal val="0"/>
          <c:showCatName val="0"/>
          <c:showSerName val="0"/>
          <c:showPercent val="0"/>
          <c:showBubbleSize val="0"/>
        </c:dLbls>
        <c:gapWidth val="150"/>
        <c:axId val="540379528"/>
        <c:axId val="538589304"/>
      </c:barChart>
      <c:catAx>
        <c:axId val="540379528"/>
        <c:scaling>
          <c:orientation val="minMax"/>
        </c:scaling>
        <c:delete val="0"/>
        <c:axPos val="b"/>
        <c:majorTickMark val="none"/>
        <c:minorTickMark val="none"/>
        <c:tickLblPos val="none"/>
        <c:spPr>
          <a:ln>
            <a:noFill/>
          </a:ln>
        </c:spPr>
        <c:crossAx val="538589304"/>
        <c:crosses val="autoZero"/>
        <c:auto val="1"/>
        <c:lblAlgn val="ctr"/>
        <c:lblOffset val="100"/>
        <c:noMultiLvlLbl val="0"/>
      </c:catAx>
      <c:valAx>
        <c:axId val="538589304"/>
        <c:scaling>
          <c:orientation val="minMax"/>
        </c:scaling>
        <c:delete val="0"/>
        <c:axPos val="l"/>
        <c:numFmt formatCode="General" sourceLinked="1"/>
        <c:majorTickMark val="out"/>
        <c:minorTickMark val="none"/>
        <c:tickLblPos val="nextTo"/>
        <c:txPr>
          <a:bodyPr/>
          <a:lstStyle/>
          <a:p>
            <a:pPr>
              <a:defRPr sz="1400" b="1" i="0">
                <a:latin typeface="Arial"/>
              </a:defRPr>
            </a:pPr>
            <a:endParaRPr lang="en-US"/>
          </a:p>
        </c:txPr>
        <c:crossAx val="540379528"/>
        <c:crosses val="autoZero"/>
        <c:crossBetween val="between"/>
      </c:valAx>
    </c:plotArea>
    <c:plotVisOnly val="1"/>
    <c:dispBlanksAs val="gap"/>
    <c:showDLblsOverMax val="0"/>
  </c:chart>
  <c:spPr>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Sheet1!$N$28</c:f>
              <c:strCache>
                <c:ptCount val="1"/>
                <c:pt idx="0">
                  <c:v>CPUE</c:v>
                </c:pt>
              </c:strCache>
            </c:strRef>
          </c:tx>
          <c:spPr>
            <a:solidFill>
              <a:schemeClr val="tx1">
                <a:lumMod val="50000"/>
                <a:lumOff val="50000"/>
              </a:schemeClr>
            </a:solidFill>
            <a:ln>
              <a:solidFill>
                <a:schemeClr val="tx1">
                  <a:lumMod val="65000"/>
                  <a:lumOff val="35000"/>
                </a:schemeClr>
              </a:solidFill>
            </a:ln>
          </c:spPr>
          <c:invertIfNegative val="0"/>
          <c:cat>
            <c:strRef>
              <c:f>Sheet1!$O$27:$R$27</c:f>
              <c:strCache>
                <c:ptCount val="4"/>
                <c:pt idx="0">
                  <c:v>Belize</c:v>
                </c:pt>
                <c:pt idx="1">
                  <c:v>Hawaii</c:v>
                </c:pt>
                <c:pt idx="2">
                  <c:v>Bahamas</c:v>
                </c:pt>
                <c:pt idx="3">
                  <c:v>Red Sea</c:v>
                </c:pt>
              </c:strCache>
            </c:strRef>
          </c:cat>
          <c:val>
            <c:numRef>
              <c:f>Sheet1!$O$28:$R$28</c:f>
              <c:numCache>
                <c:formatCode>General</c:formatCode>
                <c:ptCount val="4"/>
                <c:pt idx="0">
                  <c:v>0.038</c:v>
                </c:pt>
                <c:pt idx="1">
                  <c:v>0.0322</c:v>
                </c:pt>
                <c:pt idx="2">
                  <c:v>0.0099</c:v>
                </c:pt>
                <c:pt idx="3">
                  <c:v>0.0022</c:v>
                </c:pt>
              </c:numCache>
            </c:numRef>
          </c:val>
        </c:ser>
        <c:dLbls>
          <c:showLegendKey val="0"/>
          <c:showVal val="0"/>
          <c:showCatName val="0"/>
          <c:showSerName val="0"/>
          <c:showPercent val="0"/>
          <c:showBubbleSize val="0"/>
        </c:dLbls>
        <c:gapWidth val="150"/>
        <c:axId val="540657240"/>
        <c:axId val="540659016"/>
      </c:barChart>
      <c:catAx>
        <c:axId val="540657240"/>
        <c:scaling>
          <c:orientation val="minMax"/>
        </c:scaling>
        <c:delete val="0"/>
        <c:axPos val="b"/>
        <c:majorTickMark val="out"/>
        <c:minorTickMark val="none"/>
        <c:tickLblPos val="nextTo"/>
        <c:txPr>
          <a:bodyPr/>
          <a:lstStyle/>
          <a:p>
            <a:pPr>
              <a:defRPr sz="1400" b="0" i="0">
                <a:latin typeface="Arial"/>
              </a:defRPr>
            </a:pPr>
            <a:endParaRPr lang="en-US"/>
          </a:p>
        </c:txPr>
        <c:crossAx val="540659016"/>
        <c:crosses val="autoZero"/>
        <c:auto val="1"/>
        <c:lblAlgn val="ctr"/>
        <c:lblOffset val="100"/>
        <c:noMultiLvlLbl val="0"/>
      </c:catAx>
      <c:valAx>
        <c:axId val="540659016"/>
        <c:scaling>
          <c:orientation val="minMax"/>
        </c:scaling>
        <c:delete val="0"/>
        <c:axPos val="l"/>
        <c:numFmt formatCode="General" sourceLinked="1"/>
        <c:majorTickMark val="out"/>
        <c:minorTickMark val="none"/>
        <c:tickLblPos val="nextTo"/>
        <c:spPr>
          <a:ln w="9525"/>
        </c:spPr>
        <c:txPr>
          <a:bodyPr/>
          <a:lstStyle/>
          <a:p>
            <a:pPr>
              <a:defRPr sz="1600" b="0" i="0">
                <a:latin typeface="Arial"/>
              </a:defRPr>
            </a:pPr>
            <a:endParaRPr lang="en-US"/>
          </a:p>
        </c:txPr>
        <c:crossAx val="540657240"/>
        <c:crosses val="autoZero"/>
        <c:crossBetween val="between"/>
        <c:majorUnit val="0.01"/>
      </c:valAx>
    </c:plotArea>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Sheet1!$N$28</c:f>
              <c:strCache>
                <c:ptCount val="1"/>
                <c:pt idx="0">
                  <c:v>CPUE</c:v>
                </c:pt>
              </c:strCache>
            </c:strRef>
          </c:tx>
          <c:spPr>
            <a:solidFill>
              <a:schemeClr val="tx1">
                <a:lumMod val="50000"/>
                <a:lumOff val="50000"/>
              </a:schemeClr>
            </a:solidFill>
            <a:ln>
              <a:solidFill>
                <a:schemeClr val="bg1">
                  <a:lumMod val="50000"/>
                </a:schemeClr>
              </a:solidFill>
            </a:ln>
          </c:spPr>
          <c:invertIfNegative val="0"/>
          <c:cat>
            <c:strRef>
              <c:f>Sheet1!$O$27:$R$27</c:f>
              <c:strCache>
                <c:ptCount val="4"/>
                <c:pt idx="0">
                  <c:v>Belize</c:v>
                </c:pt>
                <c:pt idx="1">
                  <c:v>Hawaii</c:v>
                </c:pt>
                <c:pt idx="2">
                  <c:v>Bahamas</c:v>
                </c:pt>
                <c:pt idx="3">
                  <c:v>Red Sea</c:v>
                </c:pt>
              </c:strCache>
            </c:strRef>
          </c:cat>
          <c:val>
            <c:numRef>
              <c:f>Sheet1!$O$28:$R$28</c:f>
              <c:numCache>
                <c:formatCode>General</c:formatCode>
                <c:ptCount val="4"/>
                <c:pt idx="0">
                  <c:v>0.038</c:v>
                </c:pt>
                <c:pt idx="1">
                  <c:v>0.0322</c:v>
                </c:pt>
                <c:pt idx="2">
                  <c:v>0.0099</c:v>
                </c:pt>
                <c:pt idx="3">
                  <c:v>0.0022</c:v>
                </c:pt>
              </c:numCache>
            </c:numRef>
          </c:val>
        </c:ser>
        <c:dLbls>
          <c:showLegendKey val="0"/>
          <c:showVal val="0"/>
          <c:showCatName val="0"/>
          <c:showSerName val="0"/>
          <c:showPercent val="0"/>
          <c:showBubbleSize val="0"/>
        </c:dLbls>
        <c:gapWidth val="150"/>
        <c:axId val="570658760"/>
        <c:axId val="570639032"/>
      </c:barChart>
      <c:catAx>
        <c:axId val="570658760"/>
        <c:scaling>
          <c:orientation val="minMax"/>
        </c:scaling>
        <c:delete val="0"/>
        <c:axPos val="b"/>
        <c:majorTickMark val="out"/>
        <c:minorTickMark val="none"/>
        <c:tickLblPos val="nextTo"/>
        <c:txPr>
          <a:bodyPr/>
          <a:lstStyle/>
          <a:p>
            <a:pPr>
              <a:defRPr sz="1100" b="0" i="0">
                <a:latin typeface="Arial"/>
              </a:defRPr>
            </a:pPr>
            <a:endParaRPr lang="en-US"/>
          </a:p>
        </c:txPr>
        <c:crossAx val="570639032"/>
        <c:crosses val="autoZero"/>
        <c:auto val="1"/>
        <c:lblAlgn val="ctr"/>
        <c:lblOffset val="100"/>
        <c:noMultiLvlLbl val="0"/>
      </c:catAx>
      <c:valAx>
        <c:axId val="570639032"/>
        <c:scaling>
          <c:orientation val="minMax"/>
        </c:scaling>
        <c:delete val="0"/>
        <c:axPos val="l"/>
        <c:numFmt formatCode="General" sourceLinked="1"/>
        <c:majorTickMark val="out"/>
        <c:minorTickMark val="none"/>
        <c:tickLblPos val="nextTo"/>
        <c:spPr>
          <a:ln w="9525"/>
        </c:spPr>
        <c:txPr>
          <a:bodyPr/>
          <a:lstStyle/>
          <a:p>
            <a:pPr>
              <a:defRPr sz="1100" b="0" i="0">
                <a:latin typeface="Arial"/>
              </a:defRPr>
            </a:pPr>
            <a:endParaRPr lang="en-US"/>
          </a:p>
        </c:txPr>
        <c:crossAx val="570658760"/>
        <c:crosses val="autoZero"/>
        <c:crossBetween val="between"/>
        <c:majorUnit val="0.01"/>
      </c:valAx>
    </c:plotArea>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tx1">
                <a:lumMod val="65000"/>
                <a:lumOff val="35000"/>
              </a:schemeClr>
            </a:solidFill>
            <a:ln>
              <a:solidFill>
                <a:schemeClr val="tx1">
                  <a:lumMod val="65000"/>
                  <a:lumOff val="35000"/>
                </a:schemeClr>
              </a:solidFill>
            </a:ln>
          </c:spPr>
          <c:invertIfNegative val="0"/>
          <c:cat>
            <c:strRef>
              <c:f>Sheet1!$D$5:$K$5</c:f>
              <c:strCache>
                <c:ptCount val="8"/>
                <c:pt idx="0">
                  <c:v>unfished</c:v>
                </c:pt>
                <c:pt idx="1">
                  <c:v>fished</c:v>
                </c:pt>
                <c:pt idx="2">
                  <c:v>unfished</c:v>
                </c:pt>
                <c:pt idx="3">
                  <c:v>fished</c:v>
                </c:pt>
                <c:pt idx="4">
                  <c:v>Guam</c:v>
                </c:pt>
                <c:pt idx="5">
                  <c:v>Galvez</c:v>
                </c:pt>
                <c:pt idx="6">
                  <c:v>Bahamas</c:v>
                </c:pt>
                <c:pt idx="7">
                  <c:v>Red Sea</c:v>
                </c:pt>
              </c:strCache>
            </c:strRef>
          </c:cat>
          <c:val>
            <c:numRef>
              <c:f>Sheet1!$D$6:$K$6</c:f>
              <c:numCache>
                <c:formatCode>General</c:formatCode>
                <c:ptCount val="8"/>
                <c:pt idx="0">
                  <c:v>1.07</c:v>
                </c:pt>
                <c:pt idx="1">
                  <c:v>0.573</c:v>
                </c:pt>
                <c:pt idx="2">
                  <c:v>0.53</c:v>
                </c:pt>
                <c:pt idx="3">
                  <c:v>0.35</c:v>
                </c:pt>
                <c:pt idx="4">
                  <c:v>0.32</c:v>
                </c:pt>
                <c:pt idx="5">
                  <c:v>0.79</c:v>
                </c:pt>
                <c:pt idx="6">
                  <c:v>0.148</c:v>
                </c:pt>
                <c:pt idx="7">
                  <c:v>0.004</c:v>
                </c:pt>
              </c:numCache>
            </c:numRef>
          </c:val>
        </c:ser>
        <c:dLbls>
          <c:showLegendKey val="0"/>
          <c:showVal val="0"/>
          <c:showCatName val="0"/>
          <c:showSerName val="0"/>
          <c:showPercent val="0"/>
          <c:showBubbleSize val="0"/>
        </c:dLbls>
        <c:gapWidth val="150"/>
        <c:axId val="569715272"/>
        <c:axId val="570679400"/>
      </c:barChart>
      <c:catAx>
        <c:axId val="569715272"/>
        <c:scaling>
          <c:orientation val="minMax"/>
        </c:scaling>
        <c:delete val="0"/>
        <c:axPos val="b"/>
        <c:majorTickMark val="none"/>
        <c:minorTickMark val="none"/>
        <c:tickLblPos val="none"/>
        <c:spPr>
          <a:ln>
            <a:noFill/>
          </a:ln>
        </c:spPr>
        <c:crossAx val="570679400"/>
        <c:crosses val="autoZero"/>
        <c:auto val="1"/>
        <c:lblAlgn val="ctr"/>
        <c:lblOffset val="100"/>
        <c:noMultiLvlLbl val="0"/>
      </c:catAx>
      <c:valAx>
        <c:axId val="570679400"/>
        <c:scaling>
          <c:orientation val="minMax"/>
        </c:scaling>
        <c:delete val="0"/>
        <c:axPos val="l"/>
        <c:numFmt formatCode="General" sourceLinked="1"/>
        <c:majorTickMark val="out"/>
        <c:minorTickMark val="none"/>
        <c:tickLblPos val="nextTo"/>
        <c:txPr>
          <a:bodyPr/>
          <a:lstStyle/>
          <a:p>
            <a:pPr>
              <a:defRPr sz="1100" b="0" i="0">
                <a:latin typeface="Arial"/>
              </a:defRPr>
            </a:pPr>
            <a:endParaRPr lang="en-US"/>
          </a:p>
        </c:txPr>
        <c:crossAx val="569715272"/>
        <c:crosses val="autoZero"/>
        <c:crossBetween val="between"/>
      </c:valAx>
    </c:plotArea>
    <c:plotVisOnly val="1"/>
    <c:dispBlanksAs val="gap"/>
    <c:showDLblsOverMax val="0"/>
  </c:chart>
  <c:spPr>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557399674652229"/>
          <c:y val="0.0657409562251539"/>
          <c:w val="0.895507545232102"/>
          <c:h val="0.462817705273278"/>
        </c:manualLayout>
      </c:layout>
      <c:barChart>
        <c:barDir val="col"/>
        <c:grouping val="clustered"/>
        <c:varyColors val="0"/>
        <c:ser>
          <c:idx val="0"/>
          <c:order val="0"/>
          <c:spPr>
            <a:solidFill>
              <a:schemeClr val="tx1"/>
            </a:solidFill>
            <a:ln>
              <a:noFill/>
            </a:ln>
          </c:spPr>
          <c:invertIfNegative val="0"/>
          <c:cat>
            <c:strRef>
              <c:f>Sheet5!$K$66:$K$88</c:f>
              <c:strCache>
                <c:ptCount val="23"/>
                <c:pt idx="0">
                  <c:v>400-499</c:v>
                </c:pt>
                <c:pt idx="1">
                  <c:v>500-599</c:v>
                </c:pt>
                <c:pt idx="2">
                  <c:v>600-699</c:v>
                </c:pt>
                <c:pt idx="3">
                  <c:v>700-799</c:v>
                </c:pt>
                <c:pt idx="4">
                  <c:v>800-899</c:v>
                </c:pt>
                <c:pt idx="5">
                  <c:v>900-999</c:v>
                </c:pt>
                <c:pt idx="6">
                  <c:v>1000-1099</c:v>
                </c:pt>
                <c:pt idx="7">
                  <c:v>1100-1199</c:v>
                </c:pt>
                <c:pt idx="8">
                  <c:v>1200-1299</c:v>
                </c:pt>
                <c:pt idx="9">
                  <c:v>1300-1399</c:v>
                </c:pt>
                <c:pt idx="10">
                  <c:v>1400-1499</c:v>
                </c:pt>
                <c:pt idx="11">
                  <c:v>1500-1599</c:v>
                </c:pt>
                <c:pt idx="12">
                  <c:v>1600-1699</c:v>
                </c:pt>
                <c:pt idx="13">
                  <c:v>1700-1799</c:v>
                </c:pt>
                <c:pt idx="14">
                  <c:v>1800-1899</c:v>
                </c:pt>
                <c:pt idx="15">
                  <c:v>1900-1999</c:v>
                </c:pt>
                <c:pt idx="16">
                  <c:v>2000-2099</c:v>
                </c:pt>
                <c:pt idx="17">
                  <c:v>2100-2199</c:v>
                </c:pt>
                <c:pt idx="18">
                  <c:v>2200-2299</c:v>
                </c:pt>
                <c:pt idx="19">
                  <c:v>2300-2399</c:v>
                </c:pt>
                <c:pt idx="20">
                  <c:v>2400-2499</c:v>
                </c:pt>
                <c:pt idx="21">
                  <c:v>2500-2599</c:v>
                </c:pt>
                <c:pt idx="22">
                  <c:v>2600-2699</c:v>
                </c:pt>
              </c:strCache>
            </c:strRef>
          </c:cat>
          <c:val>
            <c:numRef>
              <c:f>Sheet5!$S$66:$S$88</c:f>
              <c:numCache>
                <c:formatCode>0.00%</c:formatCode>
                <c:ptCount val="23"/>
                <c:pt idx="0">
                  <c:v>0.00448430493273542</c:v>
                </c:pt>
                <c:pt idx="1">
                  <c:v>0.0403587443946188</c:v>
                </c:pt>
                <c:pt idx="2">
                  <c:v>0.403587443946188</c:v>
                </c:pt>
                <c:pt idx="3">
                  <c:v>0.0986547085201793</c:v>
                </c:pt>
                <c:pt idx="4">
                  <c:v>0.0941704035874439</c:v>
                </c:pt>
                <c:pt idx="5">
                  <c:v>0.0896860986547085</c:v>
                </c:pt>
                <c:pt idx="6">
                  <c:v>0.0448430493273542</c:v>
                </c:pt>
                <c:pt idx="7">
                  <c:v>0.112107623318386</c:v>
                </c:pt>
                <c:pt idx="8">
                  <c:v>0.0672645739910314</c:v>
                </c:pt>
                <c:pt idx="9">
                  <c:v>0.0269058295964126</c:v>
                </c:pt>
                <c:pt idx="10">
                  <c:v>0.0179372197309417</c:v>
                </c:pt>
                <c:pt idx="11">
                  <c:v>0.0</c:v>
                </c:pt>
                <c:pt idx="12">
                  <c:v>0.0</c:v>
                </c:pt>
                <c:pt idx="13">
                  <c:v>0.0</c:v>
                </c:pt>
                <c:pt idx="14">
                  <c:v>0.0</c:v>
                </c:pt>
                <c:pt idx="15">
                  <c:v>0.0</c:v>
                </c:pt>
                <c:pt idx="16">
                  <c:v>0.0</c:v>
                </c:pt>
                <c:pt idx="17">
                  <c:v>0.0</c:v>
                </c:pt>
                <c:pt idx="18">
                  <c:v>0.0</c:v>
                </c:pt>
                <c:pt idx="19">
                  <c:v>0.0</c:v>
                </c:pt>
                <c:pt idx="20">
                  <c:v>0.0</c:v>
                </c:pt>
                <c:pt idx="21">
                  <c:v>0.0</c:v>
                </c:pt>
                <c:pt idx="22">
                  <c:v>0.0</c:v>
                </c:pt>
              </c:numCache>
            </c:numRef>
          </c:val>
        </c:ser>
        <c:dLbls>
          <c:showLegendKey val="0"/>
          <c:showVal val="0"/>
          <c:showCatName val="0"/>
          <c:showSerName val="0"/>
          <c:showPercent val="0"/>
          <c:showBubbleSize val="0"/>
        </c:dLbls>
        <c:gapWidth val="150"/>
        <c:axId val="569578264"/>
        <c:axId val="569581160"/>
      </c:barChart>
      <c:catAx>
        <c:axId val="569578264"/>
        <c:scaling>
          <c:orientation val="minMax"/>
        </c:scaling>
        <c:delete val="0"/>
        <c:axPos val="b"/>
        <c:majorTickMark val="out"/>
        <c:minorTickMark val="none"/>
        <c:tickLblPos val="nextTo"/>
        <c:txPr>
          <a:bodyPr/>
          <a:lstStyle/>
          <a:p>
            <a:pPr>
              <a:defRPr sz="900" b="1" i="0"/>
            </a:pPr>
            <a:endParaRPr lang="en-US"/>
          </a:p>
        </c:txPr>
        <c:crossAx val="569581160"/>
        <c:crosses val="autoZero"/>
        <c:auto val="1"/>
        <c:lblAlgn val="ctr"/>
        <c:lblOffset val="100"/>
        <c:noMultiLvlLbl val="0"/>
      </c:catAx>
      <c:valAx>
        <c:axId val="569581160"/>
        <c:scaling>
          <c:orientation val="minMax"/>
          <c:max val="0.5"/>
        </c:scaling>
        <c:delete val="0"/>
        <c:axPos val="l"/>
        <c:numFmt formatCode="0%" sourceLinked="0"/>
        <c:majorTickMark val="out"/>
        <c:minorTickMark val="none"/>
        <c:tickLblPos val="nextTo"/>
        <c:txPr>
          <a:bodyPr/>
          <a:lstStyle/>
          <a:p>
            <a:pPr>
              <a:defRPr sz="900" b="0" i="0"/>
            </a:pPr>
            <a:endParaRPr lang="en-US"/>
          </a:p>
        </c:txPr>
        <c:crossAx val="569578264"/>
        <c:crosses val="autoZero"/>
        <c:crossBetween val="between"/>
        <c:majorUnit val="0.1"/>
        <c:minorUnit val="0.1"/>
      </c:valAx>
    </c:plotArea>
    <c:plotVisOnly val="1"/>
    <c:dispBlanksAs val="gap"/>
    <c:showDLblsOverMax val="0"/>
  </c:chart>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40828264679209"/>
          <c:y val="0.087461972379076"/>
          <c:w val="0.661747884461961"/>
          <c:h val="0.731537960827557"/>
        </c:manualLayout>
      </c:layout>
      <c:barChart>
        <c:barDir val="col"/>
        <c:grouping val="stacked"/>
        <c:varyColors val="0"/>
        <c:ser>
          <c:idx val="0"/>
          <c:order val="0"/>
          <c:spPr>
            <a:solidFill>
              <a:schemeClr val="tx1">
                <a:lumMod val="50000"/>
                <a:lumOff val="50000"/>
              </a:schemeClr>
            </a:solidFill>
          </c:spPr>
          <c:invertIfNegative val="0"/>
          <c:cat>
            <c:strRef>
              <c:f>Sheet1!$E$29:$G$29</c:f>
              <c:strCache>
                <c:ptCount val="3"/>
                <c:pt idx="0">
                  <c:v>less</c:v>
                </c:pt>
                <c:pt idx="1">
                  <c:v>more</c:v>
                </c:pt>
                <c:pt idx="2">
                  <c:v>same</c:v>
                </c:pt>
              </c:strCache>
            </c:strRef>
          </c:cat>
          <c:val>
            <c:numRef>
              <c:f>Sheet1!$E$30:$G$30</c:f>
              <c:numCache>
                <c:formatCode>0%</c:formatCode>
                <c:ptCount val="3"/>
                <c:pt idx="0">
                  <c:v>0.72</c:v>
                </c:pt>
                <c:pt idx="1">
                  <c:v>0.08</c:v>
                </c:pt>
                <c:pt idx="2">
                  <c:v>0.2</c:v>
                </c:pt>
              </c:numCache>
            </c:numRef>
          </c:val>
        </c:ser>
        <c:dLbls>
          <c:showLegendKey val="0"/>
          <c:showVal val="0"/>
          <c:showCatName val="0"/>
          <c:showSerName val="0"/>
          <c:showPercent val="0"/>
          <c:showBubbleSize val="0"/>
        </c:dLbls>
        <c:gapWidth val="150"/>
        <c:overlap val="100"/>
        <c:axId val="540624088"/>
        <c:axId val="538446008"/>
      </c:barChart>
      <c:catAx>
        <c:axId val="540624088"/>
        <c:scaling>
          <c:orientation val="minMax"/>
        </c:scaling>
        <c:delete val="0"/>
        <c:axPos val="b"/>
        <c:majorTickMark val="out"/>
        <c:minorTickMark val="none"/>
        <c:tickLblPos val="nextTo"/>
        <c:txPr>
          <a:bodyPr/>
          <a:lstStyle/>
          <a:p>
            <a:pPr>
              <a:defRPr sz="1100"/>
            </a:pPr>
            <a:endParaRPr lang="en-US"/>
          </a:p>
        </c:txPr>
        <c:crossAx val="538446008"/>
        <c:crosses val="autoZero"/>
        <c:auto val="1"/>
        <c:lblAlgn val="ctr"/>
        <c:lblOffset val="100"/>
        <c:noMultiLvlLbl val="0"/>
      </c:catAx>
      <c:valAx>
        <c:axId val="538446008"/>
        <c:scaling>
          <c:orientation val="minMax"/>
        </c:scaling>
        <c:delete val="0"/>
        <c:axPos val="l"/>
        <c:numFmt formatCode="0%" sourceLinked="1"/>
        <c:majorTickMark val="out"/>
        <c:minorTickMark val="none"/>
        <c:tickLblPos val="nextTo"/>
        <c:txPr>
          <a:bodyPr/>
          <a:lstStyle/>
          <a:p>
            <a:pPr>
              <a:defRPr sz="1100"/>
            </a:pPr>
            <a:endParaRPr lang="en-US"/>
          </a:p>
        </c:txPr>
        <c:crossAx val="540624088"/>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0.76522</cdr:x>
      <cdr:y>0.34466</cdr:y>
    </cdr:from>
    <cdr:to>
      <cdr:x>1</cdr:x>
      <cdr:y>0.65992</cdr:y>
    </cdr:to>
    <cdr:sp macro="" textlink="">
      <cdr:nvSpPr>
        <cdr:cNvPr id="2" name="TextBox 1"/>
        <cdr:cNvSpPr txBox="1"/>
      </cdr:nvSpPr>
      <cdr:spPr>
        <a:xfrm xmlns:a="http://schemas.openxmlformats.org/drawingml/2006/main">
          <a:off x="6336725" y="512012"/>
          <a:ext cx="1944195" cy="46833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ctr"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ctr"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ctr"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ctr"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ctr"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xmlns:a="http://schemas.openxmlformats.org/drawingml/2006/main">
          <a:pPr algn="l"/>
          <a:r>
            <a:rPr lang="en-US" sz="1400" i="1" dirty="0" smtClean="0"/>
            <a:t>C. </a:t>
          </a:r>
          <a:r>
            <a:rPr lang="en-US" sz="1400" i="1" dirty="0" err="1" smtClean="0"/>
            <a:t>melanopterus</a:t>
          </a:r>
          <a:endParaRPr lang="en-US" sz="1400" i="1" dirty="0" smtClean="0"/>
        </a:p>
        <a:p xmlns:a="http://schemas.openxmlformats.org/drawingml/2006/main">
          <a:pPr algn="l"/>
          <a:r>
            <a:rPr lang="en-US" sz="1400" dirty="0" smtClean="0"/>
            <a:t>n= 77</a:t>
          </a:r>
          <a:endParaRPr lang="en-US" sz="1400" dirty="0"/>
        </a:p>
      </cdr:txBody>
    </cdr:sp>
  </cdr:relSizeAnchor>
</c:userShapes>
</file>

<file path=ppt/drawings/drawing2.xml><?xml version="1.0" encoding="utf-8"?>
<c:userShapes xmlns:c="http://schemas.openxmlformats.org/drawingml/2006/chart">
  <cdr:relSizeAnchor xmlns:cdr="http://schemas.openxmlformats.org/drawingml/2006/chartDrawing">
    <cdr:from>
      <cdr:x>0.12821</cdr:x>
      <cdr:y>0.41584</cdr:y>
    </cdr:from>
    <cdr:to>
      <cdr:x>0.96154</cdr:x>
      <cdr:y>0.41584</cdr:y>
    </cdr:to>
    <cdr:cxnSp macro="">
      <cdr:nvCxnSpPr>
        <cdr:cNvPr id="3" name="Straight Connector 2"/>
        <cdr:cNvCxnSpPr>
          <a:cxnSpLocks xmlns:a="http://schemas.openxmlformats.org/drawingml/2006/main" noChangeAspect="1"/>
        </cdr:cNvCxnSpPr>
      </cdr:nvCxnSpPr>
      <cdr:spPr>
        <a:xfrm xmlns:a="http://schemas.openxmlformats.org/drawingml/2006/main">
          <a:off x="720080" y="1512171"/>
          <a:ext cx="4680520" cy="0"/>
        </a:xfrm>
        <a:prstGeom xmlns:a="http://schemas.openxmlformats.org/drawingml/2006/main" prst="line">
          <a:avLst/>
        </a:prstGeom>
        <a:ln xmlns:a="http://schemas.openxmlformats.org/drawingml/2006/main" w="19050">
          <a:solidFill>
            <a:schemeClr val="tx1"/>
          </a:solidFill>
          <a:prstDash val="sys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0.13354</cdr:x>
      <cdr:y>0.07456</cdr:y>
    </cdr:from>
    <cdr:to>
      <cdr:x>0.17419</cdr:x>
      <cdr:y>0.54804</cdr:y>
    </cdr:to>
    <cdr:sp macro="" textlink="">
      <cdr:nvSpPr>
        <cdr:cNvPr id="2" name="Oval 1"/>
        <cdr:cNvSpPr/>
      </cdr:nvSpPr>
      <cdr:spPr>
        <a:xfrm xmlns:a="http://schemas.openxmlformats.org/drawingml/2006/main">
          <a:off x="1182744" y="113400"/>
          <a:ext cx="360040" cy="720080"/>
        </a:xfrm>
        <a:prstGeom xmlns:a="http://schemas.openxmlformats.org/drawingml/2006/main" prst="ellipse">
          <a:avLst/>
        </a:prstGeom>
        <a:solidFill xmlns:a="http://schemas.openxmlformats.org/drawingml/2006/main">
          <a:srgbClr val="FF0000">
            <a:alpha val="20000"/>
          </a:srgbClr>
        </a:solidFill>
        <a:ln xmlns:a="http://schemas.openxmlformats.org/drawingml/2006/main" w="15875">
          <a:solidFill>
            <a:srgbClr val="FF0000"/>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337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ea typeface="+mn-ea"/>
                <a:cs typeface="Arial" charset="0"/>
              </a:defRPr>
            </a:lvl1pPr>
          </a:lstStyle>
          <a:p>
            <a:pPr>
              <a:defRPr/>
            </a:pPr>
            <a:endParaRPr lang="en-GB"/>
          </a:p>
        </p:txBody>
      </p:sp>
      <p:sp>
        <p:nvSpPr>
          <p:cNvPr id="111619" name="Rectangle 3"/>
          <p:cNvSpPr>
            <a:spLocks noGrp="1" noChangeArrowheads="1"/>
          </p:cNvSpPr>
          <p:nvPr>
            <p:ph type="dt" sz="quarter" idx="1"/>
          </p:nvPr>
        </p:nvSpPr>
        <p:spPr bwMode="auto">
          <a:xfrm>
            <a:off x="3833813" y="0"/>
            <a:ext cx="29337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cs typeface="Arial" charset="0"/>
              </a:defRPr>
            </a:lvl1pPr>
          </a:lstStyle>
          <a:p>
            <a:pPr>
              <a:defRPr/>
            </a:pPr>
            <a:fld id="{2EB5D4DE-F1C3-5345-BEF5-B523705D191F}" type="datetimeFigureOut">
              <a:rPr lang="en-GB"/>
              <a:pPr>
                <a:defRPr/>
              </a:pPr>
              <a:t>7/8/12</a:t>
            </a:fld>
            <a:endParaRPr lang="en-GB"/>
          </a:p>
        </p:txBody>
      </p:sp>
      <p:sp>
        <p:nvSpPr>
          <p:cNvPr id="111620" name="Rectangle 4"/>
          <p:cNvSpPr>
            <a:spLocks noGrp="1" noChangeArrowheads="1"/>
          </p:cNvSpPr>
          <p:nvPr>
            <p:ph type="ftr" sz="quarter" idx="2"/>
          </p:nvPr>
        </p:nvSpPr>
        <p:spPr bwMode="auto">
          <a:xfrm>
            <a:off x="0" y="9409113"/>
            <a:ext cx="29337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ea typeface="+mn-ea"/>
                <a:cs typeface="Arial" charset="0"/>
              </a:defRPr>
            </a:lvl1pPr>
          </a:lstStyle>
          <a:p>
            <a:pPr>
              <a:defRPr/>
            </a:pPr>
            <a:endParaRPr lang="en-GB"/>
          </a:p>
        </p:txBody>
      </p:sp>
      <p:sp>
        <p:nvSpPr>
          <p:cNvPr id="111621" name="Rectangle 5"/>
          <p:cNvSpPr>
            <a:spLocks noGrp="1" noChangeArrowheads="1"/>
          </p:cNvSpPr>
          <p:nvPr>
            <p:ph type="sldNum" sz="quarter" idx="3"/>
          </p:nvPr>
        </p:nvSpPr>
        <p:spPr bwMode="auto">
          <a:xfrm>
            <a:off x="3833813" y="9409113"/>
            <a:ext cx="29337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cs typeface="Arial" charset="0"/>
              </a:defRPr>
            </a:lvl1pPr>
          </a:lstStyle>
          <a:p>
            <a:pPr>
              <a:defRPr/>
            </a:pPr>
            <a:fld id="{7A752572-2EEC-B94E-A1AB-6BC7ACB315A3}" type="slidenum">
              <a:rPr lang="en-GB"/>
              <a:pPr>
                <a:defRPr/>
              </a:pPr>
              <a:t>‹#›</a:t>
            </a:fld>
            <a:endParaRPr lang="en-GB"/>
          </a:p>
        </p:txBody>
      </p:sp>
    </p:spTree>
    <p:extLst>
      <p:ext uri="{BB962C8B-B14F-4D97-AF65-F5344CB8AC3E}">
        <p14:creationId xmlns:p14="http://schemas.microsoft.com/office/powerpoint/2010/main" val="18840160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700" cy="4953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AU"/>
          </a:p>
        </p:txBody>
      </p:sp>
      <p:sp>
        <p:nvSpPr>
          <p:cNvPr id="3" name="Date Placeholder 2"/>
          <p:cNvSpPr>
            <a:spLocks noGrp="1"/>
          </p:cNvSpPr>
          <p:nvPr>
            <p:ph type="dt" idx="1"/>
          </p:nvPr>
        </p:nvSpPr>
        <p:spPr>
          <a:xfrm>
            <a:off x="3833813" y="0"/>
            <a:ext cx="2933700" cy="495300"/>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charset="0"/>
                <a:cs typeface="Arial" charset="0"/>
              </a:defRPr>
            </a:lvl1pPr>
          </a:lstStyle>
          <a:p>
            <a:pPr>
              <a:defRPr/>
            </a:pPr>
            <a:fld id="{837A2737-C984-C74D-B977-AC0AF8628194}" type="datetimeFigureOut">
              <a:rPr lang="en-US"/>
              <a:pPr>
                <a:defRPr/>
              </a:pPr>
              <a:t>7/8/12</a:t>
            </a:fld>
            <a:endParaRPr lang="en-AU"/>
          </a:p>
        </p:txBody>
      </p:sp>
      <p:sp>
        <p:nvSpPr>
          <p:cNvPr id="4" name="Slide Image Placeholder 3"/>
          <p:cNvSpPr>
            <a:spLocks noGrp="1" noRot="1" noChangeAspect="1"/>
          </p:cNvSpPr>
          <p:nvPr>
            <p:ph type="sldImg" idx="2"/>
          </p:nvPr>
        </p:nvSpPr>
        <p:spPr>
          <a:xfrm>
            <a:off x="82550" y="742950"/>
            <a:ext cx="6604000" cy="3714750"/>
          </a:xfrm>
          <a:prstGeom prst="rect">
            <a:avLst/>
          </a:prstGeom>
          <a:noFill/>
          <a:ln w="12700">
            <a:solidFill>
              <a:prstClr val="black"/>
            </a:solidFill>
          </a:ln>
        </p:spPr>
        <p:txBody>
          <a:bodyPr vert="horz" lIns="91440" tIns="45720" rIns="91440" bIns="45720" rtlCol="0" anchor="ctr"/>
          <a:lstStyle/>
          <a:p>
            <a:pPr lvl="0"/>
            <a:endParaRPr lang="en-AU" noProof="0"/>
          </a:p>
        </p:txBody>
      </p:sp>
      <p:sp>
        <p:nvSpPr>
          <p:cNvPr id="5" name="Notes Placeholder 4"/>
          <p:cNvSpPr>
            <a:spLocks noGrp="1"/>
          </p:cNvSpPr>
          <p:nvPr>
            <p:ph type="body" sz="quarter" idx="3"/>
          </p:nvPr>
        </p:nvSpPr>
        <p:spPr>
          <a:xfrm>
            <a:off x="676275" y="4705350"/>
            <a:ext cx="5416550" cy="44577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a:p>
        </p:txBody>
      </p:sp>
      <p:sp>
        <p:nvSpPr>
          <p:cNvPr id="6" name="Footer Placeholder 5"/>
          <p:cNvSpPr>
            <a:spLocks noGrp="1"/>
          </p:cNvSpPr>
          <p:nvPr>
            <p:ph type="ftr" sz="quarter" idx="4"/>
          </p:nvPr>
        </p:nvSpPr>
        <p:spPr>
          <a:xfrm>
            <a:off x="0" y="9409113"/>
            <a:ext cx="2933700" cy="4953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AU"/>
          </a:p>
        </p:txBody>
      </p:sp>
      <p:sp>
        <p:nvSpPr>
          <p:cNvPr id="7" name="Slide Number Placeholder 6"/>
          <p:cNvSpPr>
            <a:spLocks noGrp="1"/>
          </p:cNvSpPr>
          <p:nvPr>
            <p:ph type="sldNum" sz="quarter" idx="5"/>
          </p:nvPr>
        </p:nvSpPr>
        <p:spPr>
          <a:xfrm>
            <a:off x="3833813" y="9409113"/>
            <a:ext cx="2933700" cy="495300"/>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charset="0"/>
                <a:cs typeface="Arial" charset="0"/>
              </a:defRPr>
            </a:lvl1pPr>
          </a:lstStyle>
          <a:p>
            <a:pPr>
              <a:defRPr/>
            </a:pPr>
            <a:fld id="{79B5A956-9F16-504D-9DD9-5F22A0F5609A}" type="slidenum">
              <a:rPr lang="en-AU"/>
              <a:pPr>
                <a:defRPr/>
              </a:pPr>
              <a:t>‹#›</a:t>
            </a:fld>
            <a:endParaRPr lang="en-AU"/>
          </a:p>
        </p:txBody>
      </p:sp>
    </p:spTree>
    <p:extLst>
      <p:ext uri="{BB962C8B-B14F-4D97-AF65-F5344CB8AC3E}">
        <p14:creationId xmlns:p14="http://schemas.microsoft.com/office/powerpoint/2010/main" val="35658920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GB" dirty="0" smtClean="0">
                <a:latin typeface="Calibri" charset="0"/>
              </a:rPr>
              <a:t>I’m currently</a:t>
            </a:r>
            <a:r>
              <a:rPr lang="en-GB" baseline="0" dirty="0" smtClean="0">
                <a:latin typeface="Calibri" charset="0"/>
              </a:rPr>
              <a:t> conducting my PhD in Saudi Arabia investigating Red Sea elasmobranch populations and in my presentation today will discuss the current status of sharks in the Red Sea based on </a:t>
            </a:r>
            <a:r>
              <a:rPr lang="en-GB" dirty="0" smtClean="0">
                <a:latin typeface="Calibri" charset="0"/>
              </a:rPr>
              <a:t>some preliminary data</a:t>
            </a:r>
            <a:r>
              <a:rPr lang="en-GB" baseline="0" dirty="0" smtClean="0">
                <a:latin typeface="Calibri" charset="0"/>
              </a:rPr>
              <a:t>.</a:t>
            </a:r>
            <a:endParaRPr lang="en-GB" dirty="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The currently available scientific information on Red Sea sharks is extremely limited.  The dots on this map identify sites in the Red Sea for which scientific information on sharks is available. Most of these studies however are purely observational reports, species descriptions or random notes on e.g. a shark attack or a new species of shark parasite but studies that would help us to gain a general understanding of Red Sea sharks, e.g. studies on life history aspects,  genetic relationships or stock assessment studies are completely missing. The big dot up here in the Gulf of Aqaba represents an accumulation of studies conducted in the region around </a:t>
            </a:r>
            <a:r>
              <a:rPr lang="en-AU" baseline="0" dirty="0" err="1" smtClean="0">
                <a:latin typeface="Calibri" charset="0"/>
              </a:rPr>
              <a:t>Eilat</a:t>
            </a:r>
            <a:r>
              <a:rPr lang="en-AU" baseline="0" dirty="0" smtClean="0">
                <a:latin typeface="Calibri" charset="0"/>
              </a:rPr>
              <a:t> in Israel, which is of all Red Sea countries the one with the shortest coastline, it’s only 12km long. Even though quite a few studies have been conducted up there almost all of them are exclusively based on physiological aspects of the </a:t>
            </a:r>
            <a:r>
              <a:rPr lang="en-AU" baseline="0" dirty="0" err="1" smtClean="0">
                <a:latin typeface="Calibri" charset="0"/>
              </a:rPr>
              <a:t>oman</a:t>
            </a:r>
            <a:r>
              <a:rPr lang="en-AU" baseline="0" dirty="0" smtClean="0">
                <a:latin typeface="Calibri" charset="0"/>
              </a:rPr>
              <a:t> shark, </a:t>
            </a:r>
            <a:r>
              <a:rPr lang="en-AU" baseline="0" dirty="0" err="1" smtClean="0">
                <a:latin typeface="Calibri" charset="0"/>
              </a:rPr>
              <a:t>Iago</a:t>
            </a:r>
            <a:r>
              <a:rPr lang="en-AU" baseline="0" dirty="0" smtClean="0">
                <a:latin typeface="Calibri" charset="0"/>
              </a:rPr>
              <a:t> </a:t>
            </a:r>
            <a:r>
              <a:rPr lang="en-AU" baseline="0" dirty="0" err="1" smtClean="0">
                <a:latin typeface="Calibri" charset="0"/>
              </a:rPr>
              <a:t>omanensis</a:t>
            </a:r>
            <a:r>
              <a:rPr lang="en-AU" baseline="0" dirty="0" smtClean="0">
                <a:latin typeface="Calibri" charset="0"/>
              </a:rPr>
              <a:t> so again there is not much general information to be gained from those. There is some information on shark diversity but it seems that even current species estimates of 29 shark species are far from being complete</a:t>
            </a: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eaLnBrk="1" hangingPunct="1">
              <a:spcBef>
                <a:spcPct val="0"/>
              </a:spcBef>
            </a:pP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2</a:t>
            </a:fld>
            <a:endParaRPr lang="en-AU" sz="12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The currently available scientific information on Red Sea sharks is extremely limited.  The dots on this map identify sites in the Red Sea for which scientific information on sharks is available. Most of these studies however are purely observational reports, species descriptions or random notes on e.g. a shark attack or a new species of shark parasite but studies that would help us to gain a general understanding of Red Sea sharks, e.g. studies on life history aspects,  genetic relationships or stock assessment studies are completely missing. The big dot up here in the Gulf of Aqaba represents an accumulation of studies conducted in the region around </a:t>
            </a:r>
            <a:r>
              <a:rPr lang="en-AU" baseline="0" dirty="0" err="1" smtClean="0">
                <a:latin typeface="Calibri" charset="0"/>
              </a:rPr>
              <a:t>Eilat</a:t>
            </a:r>
            <a:r>
              <a:rPr lang="en-AU" baseline="0" dirty="0" smtClean="0">
                <a:latin typeface="Calibri" charset="0"/>
              </a:rPr>
              <a:t> in Israel, which is of all Red Sea countries the one with the shortest coastline, it’s only 12km long. Even though quite a few studies have been conducted up there almost all of them are exclusively based on physiological aspects of the </a:t>
            </a:r>
            <a:r>
              <a:rPr lang="en-AU" baseline="0" dirty="0" err="1" smtClean="0">
                <a:latin typeface="Calibri" charset="0"/>
              </a:rPr>
              <a:t>oman</a:t>
            </a:r>
            <a:r>
              <a:rPr lang="en-AU" baseline="0" dirty="0" smtClean="0">
                <a:latin typeface="Calibri" charset="0"/>
              </a:rPr>
              <a:t> shark, </a:t>
            </a:r>
            <a:r>
              <a:rPr lang="en-AU" baseline="0" dirty="0" err="1" smtClean="0">
                <a:latin typeface="Calibri" charset="0"/>
              </a:rPr>
              <a:t>Iago</a:t>
            </a:r>
            <a:r>
              <a:rPr lang="en-AU" baseline="0" dirty="0" smtClean="0">
                <a:latin typeface="Calibri" charset="0"/>
              </a:rPr>
              <a:t> </a:t>
            </a:r>
            <a:r>
              <a:rPr lang="en-AU" baseline="0" dirty="0" err="1" smtClean="0">
                <a:latin typeface="Calibri" charset="0"/>
              </a:rPr>
              <a:t>omanensis</a:t>
            </a:r>
            <a:r>
              <a:rPr lang="en-AU" baseline="0" dirty="0" smtClean="0">
                <a:latin typeface="Calibri" charset="0"/>
              </a:rPr>
              <a:t> so again there is not much general information to be gained from those. There is some information on shark diversity but it seems that even current species estimates of 29 shark species are far from being complete</a:t>
            </a: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eaLnBrk="1" hangingPunct="1">
              <a:spcBef>
                <a:spcPct val="0"/>
              </a:spcBef>
            </a:pP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3</a:t>
            </a:fld>
            <a:endParaRPr lang="en-AU" sz="120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AU" baseline="0" dirty="0" smtClean="0">
                <a:latin typeface="Calibri" charset="0"/>
              </a:rPr>
              <a:t>The aim of this project is to gain some basic information on </a:t>
            </a:r>
            <a:r>
              <a:rPr lang="en-US" sz="1200" b="0" i="0" u="none" strike="noStrike" kern="1200" baseline="0" dirty="0" smtClean="0">
                <a:solidFill>
                  <a:schemeClr val="tx1"/>
                </a:solidFill>
                <a:latin typeface="+mn-lt"/>
                <a:ea typeface="ＭＳ Ｐゴシック" charset="0"/>
                <a:cs typeface="ＭＳ Ｐゴシック" charset="0"/>
              </a:rPr>
              <a:t>the diversity, abundance, movement patterns and population dynamics of shark species in the Red Sea with a combination of a range of fisheries dependent and independent methods including fish market surveys, </a:t>
            </a:r>
          </a:p>
          <a:p>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4</a:t>
            </a:fld>
            <a:endParaRPr lang="en-AU" sz="12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sz="1200" b="0" i="0" u="none" strike="noStrike" kern="1200" baseline="0" dirty="0" smtClean="0">
                <a:solidFill>
                  <a:schemeClr val="tx1"/>
                </a:solidFill>
                <a:latin typeface="+mn-lt"/>
                <a:ea typeface="ＭＳ Ｐゴシック" charset="0"/>
                <a:cs typeface="ＭＳ Ｐゴシック" charset="0"/>
              </a:rPr>
              <a:t>baited remote under water video</a:t>
            </a:r>
            <a:endParaRPr lang="en-AU" baseline="0" dirty="0" smtClean="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5</a:t>
            </a:fld>
            <a:endParaRPr lang="en-AU"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0" i="0" u="none" strike="noStrike" kern="1200" baseline="0" dirty="0" smtClean="0">
                <a:solidFill>
                  <a:schemeClr val="tx1"/>
                </a:solidFill>
                <a:latin typeface="+mn-lt"/>
                <a:ea typeface="ＭＳ Ｐゴシック" charset="0"/>
                <a:cs typeface="ＭＳ Ｐゴシック" charset="0"/>
              </a:rPr>
              <a:t>and </a:t>
            </a:r>
            <a:r>
              <a:rPr lang="en-US" sz="1200" b="0" i="0" u="none" strike="noStrike" kern="1200" baseline="0" dirty="0" err="1" smtClean="0">
                <a:solidFill>
                  <a:schemeClr val="tx1"/>
                </a:solidFill>
                <a:latin typeface="+mn-lt"/>
                <a:ea typeface="ＭＳ Ｐゴシック" charset="0"/>
                <a:cs typeface="ＭＳ Ｐゴシック" charset="0"/>
              </a:rPr>
              <a:t>longline</a:t>
            </a:r>
            <a:r>
              <a:rPr lang="en-US" sz="1200" b="0" i="0" u="none" strike="noStrike" kern="1200" baseline="0" dirty="0" smtClean="0">
                <a:solidFill>
                  <a:schemeClr val="tx1"/>
                </a:solidFill>
                <a:latin typeface="+mn-lt"/>
                <a:ea typeface="ＭＳ Ｐゴシック" charset="0"/>
                <a:cs typeface="ＭＳ Ｐゴシック" charset="0"/>
              </a:rPr>
              <a:t> surveys including a tagging study</a:t>
            </a: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6</a:t>
            </a:fld>
            <a:endParaRPr lang="en-AU" sz="1200">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dirty="0" smtClean="0">
                <a:latin typeface="Calibri" charset="0"/>
              </a:rPr>
              <a:t>Interviews</a:t>
            </a:r>
            <a:r>
              <a:rPr lang="en-AU" baseline="0" dirty="0" smtClean="0">
                <a:latin typeface="Calibri" charset="0"/>
              </a:rPr>
              <a:t> with local fishermen to find out more about current and past shark fisheries</a:t>
            </a:r>
            <a:endParaRPr lang="en-AU" dirty="0" smtClean="0">
              <a:latin typeface="Calibri"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7</a:t>
            </a:fld>
            <a:endParaRPr lang="en-AU" sz="1200">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sz="1200" b="0" i="0" u="none" strike="noStrike" kern="1200" baseline="0" dirty="0" smtClean="0">
                <a:solidFill>
                  <a:schemeClr val="tx1"/>
                </a:solidFill>
                <a:latin typeface="+mn-lt"/>
                <a:ea typeface="ＭＳ Ｐゴシック" charset="0"/>
                <a:cs typeface="ＭＳ Ｐゴシック" charset="0"/>
              </a:rPr>
              <a:t>and genetic analysis of shark tissue sampled during market visits and long-line operations.</a:t>
            </a:r>
            <a:endParaRPr lang="en-AU" baseline="0" dirty="0" smtClean="0">
              <a:latin typeface="Calibri"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r>
              <a:rPr lang="en-US" sz="1200" b="0" i="0" u="none" strike="noStrike" kern="1200" baseline="0" dirty="0" smtClean="0">
                <a:solidFill>
                  <a:schemeClr val="tx1"/>
                </a:solidFill>
                <a:latin typeface="+mn-lt"/>
                <a:ea typeface="ＭＳ Ｐゴシック" charset="0"/>
                <a:cs typeface="ＭＳ Ｐゴシック" charset="0"/>
              </a:rPr>
              <a:t>Hoping that the collected data will provide a foundation for more refined characterization of the status of Red Sea sharks.</a:t>
            </a:r>
          </a:p>
          <a:p>
            <a:pPr marL="0" marR="0" indent="0" algn="l" defTabSz="914400" rtl="0" eaLnBrk="1" fontAlgn="base" latinLnBrk="0" hangingPunct="1">
              <a:lnSpc>
                <a:spcPct val="100000"/>
              </a:lnSpc>
              <a:spcBef>
                <a:spcPct val="0"/>
              </a:spcBef>
              <a:spcAft>
                <a:spcPct val="0"/>
              </a:spcAft>
              <a:buClrTx/>
              <a:buSzTx/>
              <a:buFontTx/>
              <a:buNone/>
              <a:tabLst/>
              <a:defRPr/>
            </a:pPr>
            <a:endParaRPr lang="en-AU" dirty="0" smtClean="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8</a:t>
            </a:fld>
            <a:endParaRPr lang="en-AU" sz="1200">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AU" baseline="0" dirty="0" smtClean="0">
                <a:latin typeface="Calibri" charset="0"/>
              </a:rPr>
              <a:t>I have been conducting bi-monthly surveys at Saudi Arabia’s biggest fish market in Jeddah for a little over a year now. There is actually a law prohibiting the catching and landing of sharks in Saudi Red Sea waters, both for targeted and </a:t>
            </a:r>
            <a:r>
              <a:rPr lang="en-AU" baseline="0" dirty="0" err="1" smtClean="0">
                <a:latin typeface="Calibri" charset="0"/>
              </a:rPr>
              <a:t>bycatch</a:t>
            </a:r>
            <a:r>
              <a:rPr lang="en-AU" baseline="0" dirty="0" smtClean="0">
                <a:latin typeface="Calibri" charset="0"/>
              </a:rPr>
              <a:t> fisheries, however no one really seems to care. So every day in the morning they are auctioning between 30-100. So far I have </a:t>
            </a:r>
            <a:r>
              <a:rPr lang="en-US" sz="1200" b="0" i="0" u="none" strike="noStrike" kern="1200" baseline="0" dirty="0" smtClean="0">
                <a:solidFill>
                  <a:schemeClr val="tx1"/>
                </a:solidFill>
                <a:latin typeface="+mn-lt"/>
                <a:ea typeface="ＭＳ Ｐゴシック" charset="0"/>
                <a:cs typeface="ＭＳ Ｐゴシック" charset="0"/>
              </a:rPr>
              <a:t>sampled a little over 1000 sharks during this survey comprising 24 species. Many of the species occur rather infrequently and the commercial harvest is dominated by a relatively small number of </a:t>
            </a:r>
            <a:r>
              <a:rPr lang="en-US" sz="1200" b="0" i="0" u="none" strike="noStrike" kern="1200" baseline="0" dirty="0" err="1" smtClean="0">
                <a:solidFill>
                  <a:schemeClr val="tx1"/>
                </a:solidFill>
                <a:latin typeface="+mn-lt"/>
                <a:ea typeface="ＭＳ Ｐゴシック" charset="0"/>
                <a:cs typeface="ＭＳ Ｐゴシック" charset="0"/>
              </a:rPr>
              <a:t>Carcharhinids</a:t>
            </a:r>
            <a:r>
              <a:rPr lang="en-US" sz="1200" b="0" i="0" u="none" strike="noStrike" kern="1200" baseline="0" dirty="0" smtClean="0">
                <a:solidFill>
                  <a:schemeClr val="tx1"/>
                </a:solidFill>
                <a:latin typeface="+mn-lt"/>
                <a:ea typeface="ＭＳ Ｐゴシック" charset="0"/>
                <a:cs typeface="ＭＳ Ｐゴシック" charset="0"/>
              </a:rPr>
              <a:t> and </a:t>
            </a:r>
            <a:r>
              <a:rPr lang="en-US" sz="1200" b="0" i="0" u="none" strike="noStrike" kern="1200" baseline="0" dirty="0" err="1" smtClean="0">
                <a:solidFill>
                  <a:schemeClr val="tx1"/>
                </a:solidFill>
                <a:latin typeface="+mn-lt"/>
                <a:ea typeface="ＭＳ Ｐゴシック" charset="0"/>
                <a:cs typeface="ＭＳ Ｐゴシック" charset="0"/>
              </a:rPr>
              <a:t>Sphyrnids</a:t>
            </a:r>
            <a:r>
              <a:rPr lang="en-US" sz="1200" b="0" i="0" u="none" strike="noStrike" kern="1200" baseline="0" dirty="0" smtClean="0">
                <a:solidFill>
                  <a:schemeClr val="tx1"/>
                </a:solidFill>
                <a:latin typeface="+mn-lt"/>
                <a:ea typeface="ＭＳ Ｐゴシック" charset="0"/>
                <a:cs typeface="ＭＳ Ｐゴシック" charset="0"/>
              </a:rPr>
              <a:t> most of them being reef or reef associated sharks. </a:t>
            </a:r>
            <a:r>
              <a:rPr lang="en-US" sz="1200" b="0" i="0" u="none" strike="noStrike" kern="1200" baseline="0" dirty="0" err="1" smtClean="0">
                <a:solidFill>
                  <a:schemeClr val="tx1"/>
                </a:solidFill>
                <a:latin typeface="+mn-lt"/>
                <a:ea typeface="ＭＳ Ｐゴシック" charset="0"/>
                <a:cs typeface="ＭＳ Ｐゴシック" charset="0"/>
              </a:rPr>
              <a:t>Spottail</a:t>
            </a:r>
            <a:r>
              <a:rPr lang="en-US" sz="1200" b="0" i="0" u="none" strike="noStrike" kern="1200" baseline="0" dirty="0" smtClean="0">
                <a:solidFill>
                  <a:schemeClr val="tx1"/>
                </a:solidFill>
                <a:latin typeface="+mn-lt"/>
                <a:ea typeface="ＭＳ Ｐゴシック" charset="0"/>
                <a:cs typeface="ＭＳ Ｐゴシック" charset="0"/>
              </a:rPr>
              <a:t> and grey reef sharks are the most important followed by silky and spinner sharks.</a:t>
            </a:r>
            <a:endParaRPr lang="en-AU" dirty="0" smtClean="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9</a:t>
            </a:fld>
            <a:endParaRPr lang="en-AU" sz="120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AU" dirty="0" smtClean="0">
                <a:latin typeface="Calibri" charset="0"/>
              </a:rPr>
              <a:t>If we look at the size structure , shark</a:t>
            </a:r>
            <a:r>
              <a:rPr lang="en-AU" baseline="0" dirty="0" smtClean="0">
                <a:latin typeface="Calibri" charset="0"/>
              </a:rPr>
              <a:t> catches are dominated by small and medium sized sharks, which are mostly juveniles of bigger </a:t>
            </a:r>
            <a:r>
              <a:rPr lang="en-AU" baseline="0" dirty="0" err="1" smtClean="0">
                <a:latin typeface="Calibri" charset="0"/>
              </a:rPr>
              <a:t>Carcharhinids</a:t>
            </a:r>
            <a:r>
              <a:rPr lang="en-AU" baseline="0" dirty="0" smtClean="0">
                <a:latin typeface="Calibri" charset="0"/>
              </a:rPr>
              <a:t>.</a:t>
            </a:r>
            <a:endParaRPr lang="en-AU" dirty="0" smtClean="0">
              <a:latin typeface="Calibri"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AU" dirty="0" smtClean="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10</a:t>
            </a:fld>
            <a:endParaRPr lang="en-AU" sz="1200">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sz="1200" b="0" i="0" u="none" strike="noStrike" kern="1200" baseline="0" dirty="0" smtClean="0">
                <a:solidFill>
                  <a:schemeClr val="tx1"/>
                </a:solidFill>
                <a:latin typeface="+mn-lt"/>
                <a:ea typeface="ＭＳ Ｐゴシック" charset="0"/>
                <a:cs typeface="ＭＳ Ｐゴシック" charset="0"/>
              </a:rPr>
              <a:t>The structure of the catches indicates that the fisheries catch very large amounts of juvenile sharks of many species.</a:t>
            </a:r>
          </a:p>
          <a:p>
            <a:endParaRPr lang="en-US" sz="1200" b="0" i="0" u="none" strike="noStrike" kern="1200" baseline="0" dirty="0" smtClean="0">
              <a:solidFill>
                <a:schemeClr val="tx1"/>
              </a:solidFill>
              <a:latin typeface="+mn-lt"/>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smtClean="0">
                <a:solidFill>
                  <a:schemeClr val="tx1"/>
                </a:solidFill>
                <a:latin typeface="+mn-lt"/>
                <a:ea typeface="ＭＳ Ｐゴシック" charset="0"/>
                <a:cs typeface="ＭＳ Ｐゴシック" charset="0"/>
              </a:rPr>
              <a:t>Of particular concern is the heavy fishing of juvenile and newborn </a:t>
            </a:r>
            <a:r>
              <a:rPr lang="en-US" sz="1200" b="0" i="0" u="none" strike="noStrike" kern="1200" baseline="0" dirty="0" err="1" smtClean="0">
                <a:solidFill>
                  <a:schemeClr val="tx1"/>
                </a:solidFill>
                <a:latin typeface="+mn-lt"/>
                <a:ea typeface="ＭＳ Ｐゴシック" charset="0"/>
                <a:cs typeface="ＭＳ Ｐゴシック" charset="0"/>
              </a:rPr>
              <a:t>scalopped</a:t>
            </a:r>
            <a:r>
              <a:rPr lang="en-US" sz="1200" b="0" i="0" u="none" strike="noStrike" kern="1200" baseline="0" dirty="0" smtClean="0">
                <a:solidFill>
                  <a:schemeClr val="tx1"/>
                </a:solidFill>
                <a:latin typeface="+mn-lt"/>
                <a:ea typeface="ＭＳ Ｐゴシック" charset="0"/>
                <a:cs typeface="ＭＳ Ｐゴシック" charset="0"/>
              </a:rPr>
              <a:t> hammerhead, spinner and </a:t>
            </a:r>
            <a:r>
              <a:rPr lang="en-US" sz="1200" b="0" i="0" u="none" strike="noStrike" kern="1200" baseline="0" dirty="0" err="1" smtClean="0">
                <a:solidFill>
                  <a:schemeClr val="tx1"/>
                </a:solidFill>
                <a:latin typeface="+mn-lt"/>
                <a:ea typeface="ＭＳ Ｐゴシック" charset="0"/>
                <a:cs typeface="ＭＳ Ｐゴシック" charset="0"/>
              </a:rPr>
              <a:t>spottail</a:t>
            </a:r>
            <a:r>
              <a:rPr lang="en-US" sz="1200" b="0" i="0" u="none" strike="noStrike" kern="1200" baseline="0" dirty="0" smtClean="0">
                <a:solidFill>
                  <a:schemeClr val="tx1"/>
                </a:solidFill>
                <a:latin typeface="+mn-lt"/>
                <a:ea typeface="ＭＳ Ｐゴシック" charset="0"/>
                <a:cs typeface="ＭＳ Ｐゴシック" charset="0"/>
              </a:rPr>
              <a:t> sharks, which are heavily fished in the 50-80 cm size class, indicating that fishermen are targeting this group in nursery areas in their first year of life.</a:t>
            </a:r>
          </a:p>
          <a:p>
            <a:endParaRPr lang="en-US" sz="1200" b="0" i="0" u="none" strike="noStrike" kern="1200" baseline="0" dirty="0" smtClean="0">
              <a:solidFill>
                <a:schemeClr val="tx1"/>
              </a:solidFill>
              <a:latin typeface="+mn-lt"/>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smtClean="0">
                <a:solidFill>
                  <a:schemeClr val="tx1"/>
                </a:solidFill>
                <a:latin typeface="+mn-lt"/>
                <a:ea typeface="ＭＳ Ｐゴシック" charset="0"/>
                <a:cs typeface="ＭＳ Ｐゴシック" charset="0"/>
              </a:rPr>
              <a:t>For the majority of species, sex ratios do not differ significantly from parity.  For grey reef sharks however, samples show a significant departure from parity towards males. Which might be due to a number of confounding factors, e.g. gear bias or natural selection, which has been reported in grey reef sharks but obviously it’s difficult to interpret shark sex ratio data from landings only.</a:t>
            </a:r>
            <a:endParaRPr lang="en-GB" dirty="0" smtClean="0">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lang="en-AU" dirty="0" smtClean="0">
                <a:latin typeface="Calibri" charset="0"/>
              </a:rPr>
              <a:t>Among seasons the</a:t>
            </a:r>
            <a:r>
              <a:rPr lang="en-AU" baseline="0" dirty="0" smtClean="0">
                <a:latin typeface="Calibri" charset="0"/>
              </a:rPr>
              <a:t> assemblage for reef or reef associated species does not differ significantly. We have very high numbers of </a:t>
            </a:r>
            <a:r>
              <a:rPr lang="en-AU" baseline="0" dirty="0" err="1" smtClean="0">
                <a:latin typeface="Calibri" charset="0"/>
              </a:rPr>
              <a:t>spottail</a:t>
            </a:r>
            <a:r>
              <a:rPr lang="en-AU" baseline="0" dirty="0" smtClean="0">
                <a:latin typeface="Calibri" charset="0"/>
              </a:rPr>
              <a:t> landings in March which are comprised of exclusively juveniles. Then we have a very high number of landings in the category “other sharks” in December, those are almost exclusively comprised of newborn </a:t>
            </a:r>
            <a:r>
              <a:rPr lang="en-AU" baseline="0" dirty="0" err="1" smtClean="0">
                <a:latin typeface="Calibri" charset="0"/>
              </a:rPr>
              <a:t>Scallopped</a:t>
            </a:r>
            <a:r>
              <a:rPr lang="en-AU" baseline="0" dirty="0" smtClean="0">
                <a:latin typeface="Calibri" charset="0"/>
              </a:rPr>
              <a:t> Hammerhead sharks. </a:t>
            </a: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14</a:t>
            </a:fld>
            <a:endParaRPr lang="en-AU" sz="1200">
              <a:latin typeface="Calibri"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sz="1200" b="0" i="0" u="none" strike="noStrike" kern="1200" baseline="0" dirty="0" smtClean="0">
                <a:solidFill>
                  <a:schemeClr val="tx1"/>
                </a:solidFill>
                <a:latin typeface="+mn-lt"/>
                <a:ea typeface="ＭＳ Ｐゴシック" charset="0"/>
                <a:cs typeface="ＭＳ Ｐゴシック" charset="0"/>
              </a:rPr>
              <a:t>In addition to the market surveys I have recently started to interview fishermen asking them questions about their attitude towards sharks, their shark fishing practices and the changes in shark abundance over the past 20 years.  A little over 50% of the respondents stated that they would exclusively target </a:t>
            </a:r>
            <a:r>
              <a:rPr lang="en-US" sz="1200" b="0" i="0" u="none" strike="noStrike" kern="1200" baseline="0" dirty="0" err="1" smtClean="0">
                <a:solidFill>
                  <a:schemeClr val="tx1"/>
                </a:solidFill>
                <a:latin typeface="+mn-lt"/>
                <a:ea typeface="ＭＳ Ｐゴシック" charset="0"/>
                <a:cs typeface="ＭＳ Ｐゴシック" charset="0"/>
              </a:rPr>
              <a:t>teleosts</a:t>
            </a:r>
            <a:r>
              <a:rPr lang="en-US" sz="1200" b="0" i="0" u="none" strike="noStrike" kern="1200" baseline="0" dirty="0" smtClean="0">
                <a:solidFill>
                  <a:schemeClr val="tx1"/>
                </a:solidFill>
                <a:latin typeface="+mn-lt"/>
                <a:ea typeface="ＭＳ Ｐゴシック" charset="0"/>
                <a:cs typeface="ＭＳ Ｐゴシック" charset="0"/>
              </a:rPr>
              <a:t> and sharks were only caught accidentally. While almost the same number of interviewees stated that they would specifically target sharks in addition to </a:t>
            </a:r>
            <a:r>
              <a:rPr lang="en-US" sz="1200" b="0" i="0" u="none" strike="noStrike" kern="1200" baseline="0" dirty="0" err="1" smtClean="0">
                <a:solidFill>
                  <a:schemeClr val="tx1"/>
                </a:solidFill>
                <a:latin typeface="+mn-lt"/>
                <a:ea typeface="ＭＳ Ｐゴシック" charset="0"/>
                <a:cs typeface="ＭＳ Ｐゴシック" charset="0"/>
              </a:rPr>
              <a:t>teleosts</a:t>
            </a:r>
            <a:r>
              <a:rPr lang="en-US" sz="1200" b="0" i="0" u="none" strike="noStrike" kern="1200" baseline="0" dirty="0" smtClean="0">
                <a:solidFill>
                  <a:schemeClr val="tx1"/>
                </a:solidFill>
                <a:latin typeface="+mn-lt"/>
                <a:ea typeface="ＭＳ Ｐゴシック" charset="0"/>
                <a:cs typeface="ＭＳ Ｐゴシック" charset="0"/>
              </a:rPr>
              <a:t>.</a:t>
            </a:r>
            <a:endParaRPr lang="en-GB" dirty="0">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When asked about recent changes in shark abundance over 70% of fishermen stated that they have seen a decline in sharks within the past 10 years for which they give a range of different reasons. Most of them believe that the heavy fishing on prey fish is responsible for the decline.</a:t>
            </a: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16</a:t>
            </a:fld>
            <a:endParaRPr lang="en-AU" sz="1200">
              <a:latin typeface="Calibri"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One of the fisheries-independent survey methods I have chosen are baited remote underwater video surveys which I have conducted for over a year now. The topography of the Red Sea makes it a little difficult to deploy BRUVS at random sites.  Most reefs have very steep drop offs, sometimes down to 2 thousand meters. I am therefore usually  deploying them on small reef plateaus when necessary on scuba and whenever no plateaus are available I have them just dangling off a zodiac. Deployment times are 2.5 hours in depths between 1-200m and I have been sampling both, during day and night time.</a:t>
            </a: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eaLnBrk="1" hangingPunct="1">
              <a:spcBef>
                <a:spcPct val="0"/>
              </a:spcBef>
            </a:pP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17</a:t>
            </a:fld>
            <a:endParaRPr lang="en-AU" sz="1200">
              <a:latin typeface="Calibri"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One of the fisheries-independent survey methods I have chosen are baited remote underwater video surveys which I have conducted for over a year now. The topography of the Red Sea makes it a little difficult to deploy BRUVS at random sites.  Most reefs have very steep drop offs, sometimes down to 2 thousand meters. I am therefore usually  deploying them on small reef plateaus when necessary on scuba and whenever no plateaus are available I have them just dangling off a zodiac. Deployment times are 2.5 hours in depths between 1-200m and I have been sampling both, during day and night time.</a:t>
            </a: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eaLnBrk="1" hangingPunct="1">
              <a:spcBef>
                <a:spcPct val="0"/>
              </a:spcBef>
            </a:pP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18</a:t>
            </a:fld>
            <a:endParaRPr lang="en-AU" sz="1200">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I started with the surveys in the central Red Sea and got pretty frustrated after a while as I just didn’t get any sharks. So I moved up the coast and sampled almost all the way to the Gulf of Aqaba. 4 weeks later I had seen lost and lots of Giant </a:t>
            </a:r>
            <a:r>
              <a:rPr lang="en-AU" baseline="0" dirty="0" err="1" smtClean="0">
                <a:latin typeface="Calibri" charset="0"/>
              </a:rPr>
              <a:t>mooray</a:t>
            </a:r>
            <a:r>
              <a:rPr lang="en-AU" baseline="0" dirty="0" smtClean="0">
                <a:latin typeface="Calibri" charset="0"/>
              </a:rPr>
              <a:t> eels and smaller reef fish but only two sharks. In May this year I moved all the way South to a group of islands called the </a:t>
            </a:r>
            <a:r>
              <a:rPr lang="en-AU" baseline="0" dirty="0" err="1" smtClean="0">
                <a:latin typeface="Calibri" charset="0"/>
              </a:rPr>
              <a:t>Farasan</a:t>
            </a:r>
            <a:r>
              <a:rPr lang="en-AU" baseline="0" dirty="0" smtClean="0">
                <a:latin typeface="Calibri" charset="0"/>
              </a:rPr>
              <a:t> Islands near the Yemeni boarder. The </a:t>
            </a:r>
            <a:r>
              <a:rPr lang="en-AU" baseline="0" dirty="0" err="1" smtClean="0">
                <a:latin typeface="Calibri" charset="0"/>
              </a:rPr>
              <a:t>Farasan</a:t>
            </a:r>
            <a:r>
              <a:rPr lang="en-AU" baseline="0" dirty="0" smtClean="0">
                <a:latin typeface="Calibri" charset="0"/>
              </a:rPr>
              <a:t> islands are the only marine protected area in entire Saudi Arabia but even though, there is some effective enforcement against mostly Yemeni fishing boats trying to come in from the South a real protection for sharks doesn’t exist and a lot of bigger fishing vessels come to the islands on over night stays to </a:t>
            </a:r>
            <a:r>
              <a:rPr lang="en-AU" baseline="0" dirty="0" err="1" smtClean="0">
                <a:latin typeface="Calibri" charset="0"/>
              </a:rPr>
              <a:t>longline</a:t>
            </a:r>
            <a:r>
              <a:rPr lang="en-AU" baseline="0" dirty="0" smtClean="0">
                <a:latin typeface="Calibri" charset="0"/>
              </a:rPr>
              <a:t> for sharks. Still a huge difference in not only shark abundances but of marine diversity in general was visible. The CPUE of shark sightings in the South was actually 20 times higher compared to the North and Central Red Sea. However, the only sharks I encountered were nurse and zebra sharks. Nurse and Zebra sharks are the only two species that are not targeted by the fishermen and that are usually released alive when accidentally caught. </a:t>
            </a: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eaLnBrk="1" hangingPunct="1">
              <a:spcBef>
                <a:spcPct val="0"/>
              </a:spcBef>
            </a:pP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19</a:t>
            </a:fld>
            <a:endParaRPr lang="en-AU" sz="1200">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If we combine the two very different CPUE numbers for the entire Red Sea and compare the result to BRUV studies conducted at other places around the world the position of the Red Sea is quite shocking.</a:t>
            </a:r>
          </a:p>
          <a:p>
            <a:pPr eaLnBrk="1" hangingPunct="1">
              <a:spcBef>
                <a:spcPct val="0"/>
              </a:spcBef>
            </a:pPr>
            <a:endParaRPr lang="en-AU" dirty="0">
              <a:latin typeface="Calibri" charset="0"/>
            </a:endParaRPr>
          </a:p>
        </p:txBody>
      </p:sp>
      <p:sp>
        <p:nvSpPr>
          <p:cNvPr id="18435" name="Slide Number Placeholder 3"/>
          <p:cNvSpPr txBox="1">
            <a:spLocks noGrp="1"/>
          </p:cNvSpPr>
          <p:nvPr/>
        </p:nvSpPr>
        <p:spPr bwMode="auto">
          <a:xfrm>
            <a:off x="3833813" y="9409114"/>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20</a:t>
            </a:fld>
            <a:endParaRPr lang="en-AU" sz="1200">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We see similar results if we compare CPUE data of scientific </a:t>
            </a:r>
            <a:r>
              <a:rPr lang="en-AU" baseline="0" dirty="0" err="1" smtClean="0">
                <a:latin typeface="Calibri" charset="0"/>
              </a:rPr>
              <a:t>longline</a:t>
            </a:r>
            <a:r>
              <a:rPr lang="en-AU" baseline="0" dirty="0" smtClean="0">
                <a:latin typeface="Calibri" charset="0"/>
              </a:rPr>
              <a:t> surveys, which I recently started to conduct in the Red Sea to surveys in e.g. the Caribbean and Hawaii. Again the numbers of sharks per hook hour I get for the Red Sea are far below any other regions. </a:t>
            </a: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21</a:t>
            </a:fld>
            <a:endParaRPr lang="en-AU" sz="1200">
              <a:latin typeface="Calibri"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So overall the data I have collected so far doesn’t show very encouraging and it seems like the Red Sea populations are in serious trouble. Unfortunately I am not sure if much is going to change in the near future concerning the protection of sharks. We will of course try and use this data in the best possible way and continue and expand the research.</a:t>
            </a: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22</a:t>
            </a:fld>
            <a:endParaRPr lang="en-AU" sz="1200">
              <a:latin typeface="Calibri"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Currently the </a:t>
            </a:r>
            <a:r>
              <a:rPr lang="en-AU" baseline="0" dirty="0" err="1" smtClean="0">
                <a:latin typeface="Calibri" charset="0"/>
              </a:rPr>
              <a:t>blacktip</a:t>
            </a:r>
            <a:r>
              <a:rPr lang="en-AU" baseline="0" dirty="0" smtClean="0">
                <a:latin typeface="Calibri" charset="0"/>
              </a:rPr>
              <a:t> reef shark samples collected during the market surveys are being analysed in the context of large scale population dynamics, I think you might hear some preliminary results in a talk this afternoon. For grey reef sharks a similar analysis is planned</a:t>
            </a:r>
          </a:p>
          <a:p>
            <a:pPr eaLnBrk="1" hangingPunct="1">
              <a:spcBef>
                <a:spcPct val="0"/>
              </a:spcBef>
            </a:pP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23</a:t>
            </a:fld>
            <a:endParaRPr lang="en-AU" sz="1200">
              <a:latin typeface="Calibri"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Also  I am currently analysing the dynamics between Red Sea, Gulf and Indian Ocean populations of silky, milk, hammerhead and </a:t>
            </a:r>
            <a:r>
              <a:rPr lang="en-AU" baseline="0" dirty="0" err="1" smtClean="0">
                <a:latin typeface="Calibri" charset="0"/>
              </a:rPr>
              <a:t>spottail</a:t>
            </a:r>
            <a:r>
              <a:rPr lang="en-AU" baseline="0" dirty="0" smtClean="0">
                <a:latin typeface="Calibri" charset="0"/>
              </a:rPr>
              <a:t> sharks </a:t>
            </a: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eaLnBrk="1" hangingPunct="1">
              <a:spcBef>
                <a:spcPct val="0"/>
              </a:spcBef>
            </a:pP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24</a:t>
            </a:fld>
            <a:endParaRPr lang="en-AU" sz="1200">
              <a:latin typeface="Calibri"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Also  I am currently analysing the dynamics between Red Sea, Gulf and Indian Ocean populations of silky, milk, hammerhead and </a:t>
            </a:r>
            <a:r>
              <a:rPr lang="en-AU" baseline="0" dirty="0" err="1" smtClean="0">
                <a:latin typeface="Calibri" charset="0"/>
              </a:rPr>
              <a:t>spottail</a:t>
            </a:r>
            <a:r>
              <a:rPr lang="en-AU" baseline="0" dirty="0" smtClean="0">
                <a:latin typeface="Calibri" charset="0"/>
              </a:rPr>
              <a:t> sharks </a:t>
            </a: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eaLnBrk="1" hangingPunct="1">
              <a:spcBef>
                <a:spcPct val="0"/>
              </a:spcBef>
            </a:pP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25</a:t>
            </a:fld>
            <a:endParaRPr lang="en-AU" sz="1200">
              <a:latin typeface="Calibri"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baseline="0" dirty="0" smtClean="0">
                <a:latin typeface="Calibri" charset="0"/>
              </a:rPr>
              <a:t>Also  I am currently analysing the dynamics between Red Sea, Gulf and Indian Ocean populations of silky, milk, hammerhead and </a:t>
            </a:r>
            <a:r>
              <a:rPr lang="en-AU" baseline="0" dirty="0" err="1" smtClean="0">
                <a:latin typeface="Calibri" charset="0"/>
              </a:rPr>
              <a:t>spottail</a:t>
            </a:r>
            <a:r>
              <a:rPr lang="en-AU" baseline="0" dirty="0" smtClean="0">
                <a:latin typeface="Calibri" charset="0"/>
              </a:rPr>
              <a:t> sharks </a:t>
            </a:r>
          </a:p>
          <a:p>
            <a:pPr marL="0" marR="0" indent="0" algn="l" defTabSz="914400" rtl="0" eaLnBrk="1" fontAlgn="base" latinLnBrk="0" hangingPunct="1">
              <a:lnSpc>
                <a:spcPct val="100000"/>
              </a:lnSpc>
              <a:spcBef>
                <a:spcPct val="0"/>
              </a:spcBef>
              <a:spcAft>
                <a:spcPct val="0"/>
              </a:spcAft>
              <a:buClrTx/>
              <a:buSzTx/>
              <a:buFontTx/>
              <a:buNone/>
              <a:tabLst/>
              <a:defRPr/>
            </a:pPr>
            <a:endParaRPr lang="en-AU" baseline="0" dirty="0" smtClean="0">
              <a:latin typeface="Calibri" charset="0"/>
            </a:endParaRPr>
          </a:p>
          <a:p>
            <a:pPr eaLnBrk="1" hangingPunct="1">
              <a:spcBef>
                <a:spcPct val="0"/>
              </a:spcBef>
            </a:pP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26</a:t>
            </a:fld>
            <a:endParaRPr lang="en-AU" sz="1200">
              <a:latin typeface="Calibri"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lang="en-US" sz="1200" b="0" i="0" u="none" strike="noStrike" kern="1200" baseline="0" dirty="0" smtClean="0">
                <a:solidFill>
                  <a:schemeClr val="tx1"/>
                </a:solidFill>
                <a:latin typeface="+mn-lt"/>
                <a:ea typeface="ＭＳ Ｐゴシック" charset="0"/>
                <a:cs typeface="ＭＳ Ｐゴシック" charset="0"/>
              </a:rPr>
              <a:t>All sharks I have encountered so far were landed and marketed whole, with no direct evidence of removal of fins at sea. Sometimes fins are removed from sharks by stallholders upon sale for consumption, apparently for onward sale to Yemen. </a:t>
            </a:r>
            <a:endParaRPr lang="en-AU" dirty="0">
              <a:latin typeface="Calibri" charset="0"/>
            </a:endParaRPr>
          </a:p>
        </p:txBody>
      </p:sp>
      <p:sp>
        <p:nvSpPr>
          <p:cNvPr id="18435" name="Slide Number Placeholder 3"/>
          <p:cNvSpPr txBox="1">
            <a:spLocks noGrp="1"/>
          </p:cNvSpPr>
          <p:nvPr/>
        </p:nvSpPr>
        <p:spPr bwMode="auto">
          <a:xfrm>
            <a:off x="3833813" y="9409113"/>
            <a:ext cx="29337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3EA0E94-C882-424B-B36E-212B400860AB}" type="slidenum">
              <a:rPr lang="en-AU" sz="1200">
                <a:latin typeface="Calibri" charset="0"/>
              </a:rPr>
              <a:pPr algn="r" eaLnBrk="1" hangingPunct="1"/>
              <a:t>27</a:t>
            </a:fld>
            <a:endParaRPr lang="en-AU" sz="1200">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82550" y="742950"/>
            <a:ext cx="6604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sz="1200" b="0" i="0" u="none" strike="noStrike" kern="1200" baseline="0" dirty="0" smtClean="0">
                <a:solidFill>
                  <a:schemeClr val="tx1"/>
                </a:solidFill>
                <a:latin typeface="+mn-lt"/>
                <a:ea typeface="ＭＳ Ｐゴシック" charset="0"/>
                <a:cs typeface="ＭＳ Ｐゴシック" charset="0"/>
              </a:rPr>
              <a:t>There are 5 major fishing regions in Saudi Arabia but around 98% of the sharks brought to the market in Jeddah originate from the most Southern region. Most sharks are landed by small open speedboats which are operating gillnets to target </a:t>
            </a:r>
            <a:r>
              <a:rPr lang="en-US" sz="1200" b="0" i="0" u="none" strike="noStrike" kern="1200" baseline="0" dirty="0" err="1" smtClean="0">
                <a:solidFill>
                  <a:schemeClr val="tx1"/>
                </a:solidFill>
                <a:latin typeface="+mn-lt"/>
                <a:ea typeface="ＭＳ Ｐゴシック" charset="0"/>
                <a:cs typeface="ＭＳ Ｐゴシック" charset="0"/>
              </a:rPr>
              <a:t>teleosts</a:t>
            </a:r>
            <a:r>
              <a:rPr lang="en-US" sz="1200" b="0" i="0" u="none" strike="noStrike" kern="1200" baseline="0" dirty="0" smtClean="0">
                <a:solidFill>
                  <a:schemeClr val="tx1"/>
                </a:solidFill>
                <a:latin typeface="+mn-lt"/>
                <a:ea typeface="ＭＳ Ｐゴシック" charset="0"/>
                <a:cs typeface="ＭＳ Ｐゴシック" charset="0"/>
              </a:rPr>
              <a:t> in local, coastal waters and then they are shipped by truck to Jeddah. In addition to small gillnetters, fishermen also operate larger so called dhows also mostly in the South. These dhows also land large sharks from </a:t>
            </a:r>
            <a:r>
              <a:rPr lang="en-US" sz="1200" b="0" i="0" u="none" strike="noStrike" kern="1200" baseline="0" dirty="0" err="1" smtClean="0">
                <a:solidFill>
                  <a:schemeClr val="tx1"/>
                </a:solidFill>
                <a:latin typeface="+mn-lt"/>
                <a:ea typeface="ＭＳ Ｐゴシック" charset="0"/>
                <a:cs typeface="ＭＳ Ｐゴシック" charset="0"/>
              </a:rPr>
              <a:t>longline</a:t>
            </a:r>
            <a:r>
              <a:rPr lang="en-US" sz="1200" b="0" i="0" u="none" strike="noStrike" kern="1200" baseline="0" dirty="0" smtClean="0">
                <a:solidFill>
                  <a:schemeClr val="tx1"/>
                </a:solidFill>
                <a:latin typeface="+mn-lt"/>
                <a:ea typeface="ＭＳ Ｐゴシック" charset="0"/>
                <a:cs typeface="ＭＳ Ｐゴシック" charset="0"/>
              </a:rPr>
              <a:t> fishing as a targeted activity. Prices vary considerably depending on species, size and weight, the most expensive shark I have ever encountered was a 2.5 m </a:t>
            </a:r>
            <a:r>
              <a:rPr lang="en-US" sz="1200" b="0" i="0" u="none" strike="noStrike" kern="1200" baseline="0" dirty="0" err="1" smtClean="0">
                <a:solidFill>
                  <a:schemeClr val="tx1"/>
                </a:solidFill>
                <a:latin typeface="+mn-lt"/>
                <a:ea typeface="ＭＳ Ｐゴシック" charset="0"/>
                <a:cs typeface="ＭＳ Ｐゴシック" charset="0"/>
              </a:rPr>
              <a:t>mako</a:t>
            </a:r>
            <a:r>
              <a:rPr lang="en-US" sz="1200" b="0" i="0" u="none" strike="noStrike" kern="1200" baseline="0" dirty="0" smtClean="0">
                <a:solidFill>
                  <a:schemeClr val="tx1"/>
                </a:solidFill>
                <a:latin typeface="+mn-lt"/>
                <a:ea typeface="ＭＳ Ｐゴシック" charset="0"/>
                <a:cs typeface="ＭＳ Ｐゴシック" charset="0"/>
              </a:rPr>
              <a:t> which was sold for $700 US but sharks under 1 m are often sold for less than $1 US . </a:t>
            </a:r>
            <a:endParaRPr lang="en-GB" dirty="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4"/>
            <a:ext cx="7772400" cy="1102519"/>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fld id="{01C174E3-21CC-EE4A-B083-C4794B41288C}" type="datetimeFigureOut">
              <a:rPr lang="en-US"/>
              <a:pPr>
                <a:defRPr/>
              </a:pPr>
              <a:t>7/8/12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06E6FA65-37F5-7148-849F-4F0C6FAE3675}" type="slidenum">
              <a:rPr lang="en-AU"/>
              <a:pPr>
                <a:defRPr/>
              </a:pPr>
              <a:t>‹#›</a:t>
            </a:fld>
            <a:endParaRPr lang="en-AU"/>
          </a:p>
        </p:txBody>
      </p:sp>
    </p:spTree>
    <p:extLst>
      <p:ext uri="{BB962C8B-B14F-4D97-AF65-F5344CB8AC3E}">
        <p14:creationId xmlns:p14="http://schemas.microsoft.com/office/powerpoint/2010/main" val="2199387051"/>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fld id="{83C386B0-F931-0B43-A72A-17062109841A}" type="datetimeFigureOut">
              <a:rPr lang="en-US"/>
              <a:pPr>
                <a:defRPr/>
              </a:pPr>
              <a:t>7/8/12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DA2EE045-508A-3C41-A3E5-4FAA7FB1EDBF}" type="slidenum">
              <a:rPr lang="en-AU"/>
              <a:pPr>
                <a:defRPr/>
              </a:pPr>
              <a:t>‹#›</a:t>
            </a:fld>
            <a:endParaRPr lang="en-AU"/>
          </a:p>
        </p:txBody>
      </p:sp>
    </p:spTree>
    <p:extLst>
      <p:ext uri="{BB962C8B-B14F-4D97-AF65-F5344CB8AC3E}">
        <p14:creationId xmlns:p14="http://schemas.microsoft.com/office/powerpoint/2010/main" val="1036638121"/>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9"/>
            <a:ext cx="7772400" cy="1021556"/>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BBA008C-038A-9D45-8F04-F31CF4B75240}" type="datetimeFigureOut">
              <a:rPr lang="en-US"/>
              <a:pPr>
                <a:defRPr/>
              </a:pPr>
              <a:t>7/8/12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98614E9A-5231-434D-92BE-64D237846D56}" type="slidenum">
              <a:rPr lang="en-AU"/>
              <a:pPr>
                <a:defRPr/>
              </a:pPr>
              <a:t>‹#›</a:t>
            </a:fld>
            <a:endParaRPr lang="en-AU"/>
          </a:p>
        </p:txBody>
      </p:sp>
    </p:spTree>
    <p:extLst>
      <p:ext uri="{BB962C8B-B14F-4D97-AF65-F5344CB8AC3E}">
        <p14:creationId xmlns:p14="http://schemas.microsoft.com/office/powerpoint/2010/main" val="3811131018"/>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200154"/>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200154"/>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3"/>
          <p:cNvSpPr>
            <a:spLocks noGrp="1"/>
          </p:cNvSpPr>
          <p:nvPr>
            <p:ph type="dt" sz="half" idx="10"/>
          </p:nvPr>
        </p:nvSpPr>
        <p:spPr/>
        <p:txBody>
          <a:bodyPr/>
          <a:lstStyle>
            <a:lvl1pPr>
              <a:defRPr/>
            </a:lvl1pPr>
          </a:lstStyle>
          <a:p>
            <a:pPr>
              <a:defRPr/>
            </a:pPr>
            <a:fld id="{75A6B586-3B75-A549-ADFA-1F0BCC113E71}" type="datetimeFigureOut">
              <a:rPr lang="en-US"/>
              <a:pPr>
                <a:defRPr/>
              </a:pPr>
              <a:t>7/8/12</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CC82D01E-D805-7B4F-B69D-92191E6635E3}" type="slidenum">
              <a:rPr lang="en-AU"/>
              <a:pPr>
                <a:defRPr/>
              </a:pPr>
              <a:t>‹#›</a:t>
            </a:fld>
            <a:endParaRPr lang="en-AU"/>
          </a:p>
        </p:txBody>
      </p:sp>
    </p:spTree>
    <p:extLst>
      <p:ext uri="{BB962C8B-B14F-4D97-AF65-F5344CB8AC3E}">
        <p14:creationId xmlns:p14="http://schemas.microsoft.com/office/powerpoint/2010/main" val="3489333455"/>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3"/>
          <p:cNvSpPr>
            <a:spLocks noGrp="1"/>
          </p:cNvSpPr>
          <p:nvPr>
            <p:ph type="dt" sz="half" idx="10"/>
          </p:nvPr>
        </p:nvSpPr>
        <p:spPr/>
        <p:txBody>
          <a:bodyPr/>
          <a:lstStyle>
            <a:lvl1pPr>
              <a:defRPr/>
            </a:lvl1pPr>
          </a:lstStyle>
          <a:p>
            <a:pPr>
              <a:defRPr/>
            </a:pPr>
            <a:fld id="{D81BB28F-A230-B748-8BD1-7BD2D5CFA433}" type="datetimeFigureOut">
              <a:rPr lang="en-US"/>
              <a:pPr>
                <a:defRPr/>
              </a:pPr>
              <a:t>7/8/12</a:t>
            </a:fld>
            <a:endParaRPr lang="en-AU"/>
          </a:p>
        </p:txBody>
      </p:sp>
      <p:sp>
        <p:nvSpPr>
          <p:cNvPr id="8" name="Footer Placeholder 4"/>
          <p:cNvSpPr>
            <a:spLocks noGrp="1"/>
          </p:cNvSpPr>
          <p:nvPr>
            <p:ph type="ftr" sz="quarter" idx="11"/>
          </p:nvPr>
        </p:nvSpPr>
        <p:spPr/>
        <p:txBody>
          <a:bodyPr/>
          <a:lstStyle>
            <a:lvl1pPr>
              <a:defRPr/>
            </a:lvl1pPr>
          </a:lstStyle>
          <a:p>
            <a:pPr>
              <a:defRPr/>
            </a:pPr>
            <a:endParaRPr lang="en-AU"/>
          </a:p>
        </p:txBody>
      </p:sp>
      <p:sp>
        <p:nvSpPr>
          <p:cNvPr id="9" name="Slide Number Placeholder 5"/>
          <p:cNvSpPr>
            <a:spLocks noGrp="1"/>
          </p:cNvSpPr>
          <p:nvPr>
            <p:ph type="sldNum" sz="quarter" idx="12"/>
          </p:nvPr>
        </p:nvSpPr>
        <p:spPr/>
        <p:txBody>
          <a:bodyPr/>
          <a:lstStyle>
            <a:lvl1pPr>
              <a:defRPr/>
            </a:lvl1pPr>
          </a:lstStyle>
          <a:p>
            <a:pPr>
              <a:defRPr/>
            </a:pPr>
            <a:fld id="{E960AF4E-95DD-BB4D-9B09-8C337FF64292}" type="slidenum">
              <a:rPr lang="en-AU"/>
              <a:pPr>
                <a:defRPr/>
              </a:pPr>
              <a:t>‹#›</a:t>
            </a:fld>
            <a:endParaRPr lang="en-AU"/>
          </a:p>
        </p:txBody>
      </p:sp>
    </p:spTree>
    <p:extLst>
      <p:ext uri="{BB962C8B-B14F-4D97-AF65-F5344CB8AC3E}">
        <p14:creationId xmlns:p14="http://schemas.microsoft.com/office/powerpoint/2010/main" val="3515448885"/>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fld id="{73B88D7A-1DF5-3547-98B8-B175C017C34E}" type="datetimeFigureOut">
              <a:rPr lang="en-US"/>
              <a:pPr>
                <a:defRPr/>
              </a:pPr>
              <a:t>7/8/12</a:t>
            </a:fld>
            <a:endParaRPr lang="en-AU"/>
          </a:p>
        </p:txBody>
      </p:sp>
      <p:sp>
        <p:nvSpPr>
          <p:cNvPr id="4" name="Footer Placeholder 4"/>
          <p:cNvSpPr>
            <a:spLocks noGrp="1"/>
          </p:cNvSpPr>
          <p:nvPr>
            <p:ph type="ftr" sz="quarter" idx="11"/>
          </p:nvPr>
        </p:nvSpPr>
        <p:spPr/>
        <p:txBody>
          <a:bodyPr/>
          <a:lstStyle>
            <a:lvl1pPr>
              <a:defRPr/>
            </a:lvl1pPr>
          </a:lstStyle>
          <a:p>
            <a:pPr>
              <a:defRPr/>
            </a:pPr>
            <a:endParaRPr lang="en-AU"/>
          </a:p>
        </p:txBody>
      </p:sp>
      <p:sp>
        <p:nvSpPr>
          <p:cNvPr id="5" name="Slide Number Placeholder 5"/>
          <p:cNvSpPr>
            <a:spLocks noGrp="1"/>
          </p:cNvSpPr>
          <p:nvPr>
            <p:ph type="sldNum" sz="quarter" idx="12"/>
          </p:nvPr>
        </p:nvSpPr>
        <p:spPr/>
        <p:txBody>
          <a:bodyPr/>
          <a:lstStyle>
            <a:lvl1pPr>
              <a:defRPr/>
            </a:lvl1pPr>
          </a:lstStyle>
          <a:p>
            <a:pPr>
              <a:defRPr/>
            </a:pPr>
            <a:fld id="{2EF070C0-D47B-B648-9EDD-C5DCB138BC60}" type="slidenum">
              <a:rPr lang="en-AU"/>
              <a:pPr>
                <a:defRPr/>
              </a:pPr>
              <a:t>‹#›</a:t>
            </a:fld>
            <a:endParaRPr lang="en-AU"/>
          </a:p>
        </p:txBody>
      </p:sp>
    </p:spTree>
    <p:extLst>
      <p:ext uri="{BB962C8B-B14F-4D97-AF65-F5344CB8AC3E}">
        <p14:creationId xmlns:p14="http://schemas.microsoft.com/office/powerpoint/2010/main" val="2367621336"/>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84259D3-CA42-514D-BB03-4E4A7C71DBA4}" type="datetimeFigureOut">
              <a:rPr lang="en-US"/>
              <a:pPr>
                <a:defRPr/>
              </a:pPr>
              <a:t>7/8/12</a:t>
            </a:fld>
            <a:endParaRPr lang="en-AU"/>
          </a:p>
        </p:txBody>
      </p:sp>
      <p:sp>
        <p:nvSpPr>
          <p:cNvPr id="3" name="Footer Placeholder 4"/>
          <p:cNvSpPr>
            <a:spLocks noGrp="1"/>
          </p:cNvSpPr>
          <p:nvPr>
            <p:ph type="ftr" sz="quarter" idx="11"/>
          </p:nvPr>
        </p:nvSpPr>
        <p:spPr/>
        <p:txBody>
          <a:bodyPr/>
          <a:lstStyle>
            <a:lvl1pPr>
              <a:defRPr/>
            </a:lvl1pPr>
          </a:lstStyle>
          <a:p>
            <a:pPr>
              <a:defRPr/>
            </a:pPr>
            <a:endParaRPr lang="en-AU"/>
          </a:p>
        </p:txBody>
      </p:sp>
      <p:sp>
        <p:nvSpPr>
          <p:cNvPr id="4" name="Slide Number Placeholder 5"/>
          <p:cNvSpPr>
            <a:spLocks noGrp="1"/>
          </p:cNvSpPr>
          <p:nvPr>
            <p:ph type="sldNum" sz="quarter" idx="12"/>
          </p:nvPr>
        </p:nvSpPr>
        <p:spPr/>
        <p:txBody>
          <a:bodyPr/>
          <a:lstStyle>
            <a:lvl1pPr>
              <a:defRPr/>
            </a:lvl1pPr>
          </a:lstStyle>
          <a:p>
            <a:pPr>
              <a:defRPr/>
            </a:pPr>
            <a:fld id="{24B84C00-D39B-6040-8A80-8E1341C303CD}" type="slidenum">
              <a:rPr lang="en-AU"/>
              <a:pPr>
                <a:defRPr/>
              </a:pPr>
              <a:t>‹#›</a:t>
            </a:fld>
            <a:endParaRPr lang="en-AU"/>
          </a:p>
        </p:txBody>
      </p:sp>
    </p:spTree>
    <p:extLst>
      <p:ext uri="{BB962C8B-B14F-4D97-AF65-F5344CB8AC3E}">
        <p14:creationId xmlns:p14="http://schemas.microsoft.com/office/powerpoint/2010/main" val="3316712042"/>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04787"/>
            <a:ext cx="3008313" cy="871538"/>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1" y="204792"/>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7"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4854A34-4B4C-7841-99F7-0E04A596307C}" type="datetimeFigureOut">
              <a:rPr lang="en-US"/>
              <a:pPr>
                <a:defRPr/>
              </a:pPr>
              <a:t>7/8/12</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21308B9B-E60D-9942-8761-DA367680798A}" type="slidenum">
              <a:rPr lang="en-AU"/>
              <a:pPr>
                <a:defRPr/>
              </a:pPr>
              <a:t>‹#›</a:t>
            </a:fld>
            <a:endParaRPr lang="en-AU"/>
          </a:p>
        </p:txBody>
      </p:sp>
    </p:spTree>
    <p:extLst>
      <p:ext uri="{BB962C8B-B14F-4D97-AF65-F5344CB8AC3E}">
        <p14:creationId xmlns:p14="http://schemas.microsoft.com/office/powerpoint/2010/main" val="1842812621"/>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1792288" y="4025506"/>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7D34A3A-0EDD-DA44-BAD0-3CCD10BFBB07}" type="datetimeFigureOut">
              <a:rPr lang="en-US"/>
              <a:pPr>
                <a:defRPr/>
              </a:pPr>
              <a:t>7/8/12</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CF4564A8-1712-8D44-B9F9-A1A2C56F865D}" type="slidenum">
              <a:rPr lang="en-AU"/>
              <a:pPr>
                <a:defRPr/>
              </a:pPr>
              <a:t>‹#›</a:t>
            </a:fld>
            <a:endParaRPr lang="en-AU"/>
          </a:p>
        </p:txBody>
      </p:sp>
    </p:spTree>
    <p:extLst>
      <p:ext uri="{BB962C8B-B14F-4D97-AF65-F5344CB8AC3E}">
        <p14:creationId xmlns:p14="http://schemas.microsoft.com/office/powerpoint/2010/main" val="3683750246"/>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fld id="{3F2AE37C-1AE2-8747-9855-696D639E96F8}" type="datetimeFigureOut">
              <a:rPr lang="en-US"/>
              <a:pPr>
                <a:defRPr/>
              </a:pPr>
              <a:t>7/8/12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0735F91B-FD0A-5D49-AAC2-71C241A9C1AA}" type="slidenum">
              <a:rPr lang="en-AU"/>
              <a:pPr>
                <a:defRPr/>
              </a:pPr>
              <a:t>‹#›</a:t>
            </a:fld>
            <a:endParaRPr lang="en-AU"/>
          </a:p>
        </p:txBody>
      </p:sp>
    </p:spTree>
    <p:extLst>
      <p:ext uri="{BB962C8B-B14F-4D97-AF65-F5344CB8AC3E}">
        <p14:creationId xmlns:p14="http://schemas.microsoft.com/office/powerpoint/2010/main" val="941886653"/>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fld id="{1E06E945-3952-B94A-BD1B-5D8F723F289F}" type="datetimeFigureOut">
              <a:rPr lang="en-US"/>
              <a:pPr>
                <a:defRPr/>
              </a:pPr>
              <a:t>7/8/12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38C2EBCB-61A8-8942-A2C0-0E8856D224C4}" type="slidenum">
              <a:rPr lang="en-AU"/>
              <a:pPr>
                <a:defRPr/>
              </a:pPr>
              <a:t>‹#›</a:t>
            </a:fld>
            <a:endParaRPr lang="en-AU"/>
          </a:p>
        </p:txBody>
      </p:sp>
    </p:spTree>
    <p:extLst>
      <p:ext uri="{BB962C8B-B14F-4D97-AF65-F5344CB8AC3E}">
        <p14:creationId xmlns:p14="http://schemas.microsoft.com/office/powerpoint/2010/main" val="2579547908"/>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AU"/>
          </a:p>
        </p:txBody>
      </p:sp>
      <p:sp>
        <p:nvSpPr>
          <p:cNvPr id="1027" name="Text Placeholder 2"/>
          <p:cNvSpPr>
            <a:spLocks noGrp="1"/>
          </p:cNvSpPr>
          <p:nvPr>
            <p:ph type="body" idx="1"/>
          </p:nvPr>
        </p:nvSpPr>
        <p:spPr bwMode="auto">
          <a:xfrm>
            <a:off x="457200" y="1200154"/>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4767264"/>
            <a:ext cx="2133600" cy="273844"/>
          </a:xfrm>
          <a:prstGeom prst="rect">
            <a:avLst/>
          </a:prstGeom>
        </p:spPr>
        <p:txBody>
          <a:bodyPr vert="horz" wrap="square" lIns="91440" tIns="45720" rIns="91440" bIns="45720" numCol="1" anchor="ctr" anchorCtr="0" compatLnSpc="1">
            <a:prstTxWarp prst="textNoShape">
              <a:avLst/>
            </a:prstTxWarp>
          </a:bodyPr>
          <a:lstStyle>
            <a:lvl1pPr algn="l">
              <a:defRPr sz="1200" smtClean="0">
                <a:solidFill>
                  <a:srgbClr val="898989"/>
                </a:solidFill>
                <a:latin typeface="Calibri" charset="0"/>
                <a:cs typeface="Arial" charset="0"/>
              </a:defRPr>
            </a:lvl1pPr>
          </a:lstStyle>
          <a:p>
            <a:pPr>
              <a:defRPr/>
            </a:pPr>
            <a:fld id="{7DCF71C5-D14A-1249-9691-68AF188DBD83}" type="datetimeFigureOut">
              <a:rPr lang="en-US"/>
              <a:pPr>
                <a:defRPr/>
              </a:pPr>
              <a:t>7/8/12</a:t>
            </a:fld>
            <a:endParaRPr lang="en-AU"/>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AU"/>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charset="0"/>
                <a:cs typeface="Arial" charset="0"/>
              </a:defRPr>
            </a:lvl1pPr>
          </a:lstStyle>
          <a:p>
            <a:pPr>
              <a:defRPr/>
            </a:pPr>
            <a:fld id="{E492010B-545C-1E41-A008-E7B5DCA66347}" type="slidenum">
              <a:rPr lang="en-AU"/>
              <a:pPr>
                <a:defRPr/>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9.jpg"/><Relationship Id="rId12" Type="http://schemas.openxmlformats.org/officeDocument/2006/relationships/image" Target="../media/image10.jpg"/><Relationship Id="rId13" Type="http://schemas.openxmlformats.org/officeDocument/2006/relationships/image" Target="../media/image11.jpeg"/><Relationship Id="rId14" Type="http://schemas.openxmlformats.org/officeDocument/2006/relationships/image" Target="../media/image12.jpeg"/><Relationship Id="rId15" Type="http://schemas.openxmlformats.org/officeDocument/2006/relationships/image" Target="../media/image13.jpeg"/><Relationship Id="rId16" Type="http://schemas.openxmlformats.org/officeDocument/2006/relationships/image" Target="../media/image14.jpeg"/><Relationship Id="rId17" Type="http://schemas.openxmlformats.org/officeDocument/2006/relationships/image" Target="../media/image15.jpe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gif"/><Relationship Id="rId4" Type="http://schemas.openxmlformats.org/officeDocument/2006/relationships/image" Target="../media/image2.jpeg"/><Relationship Id="rId5" Type="http://schemas.openxmlformats.org/officeDocument/2006/relationships/image" Target="../media/image3.jpg"/><Relationship Id="rId6" Type="http://schemas.openxmlformats.org/officeDocument/2006/relationships/image" Target="../media/image4.jpeg"/><Relationship Id="rId7" Type="http://schemas.openxmlformats.org/officeDocument/2006/relationships/image" Target="../media/image5.jpeg"/><Relationship Id="rId8" Type="http://schemas.openxmlformats.org/officeDocument/2006/relationships/image" Target="../media/image6.jpeg"/><Relationship Id="rId9" Type="http://schemas.openxmlformats.org/officeDocument/2006/relationships/image" Target="../media/image7.jpeg"/><Relationship Id="rId10"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8.jpeg"/><Relationship Id="rId5" Type="http://schemas.openxmlformats.org/officeDocument/2006/relationships/image" Target="../media/image16.jp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1.jpeg"/><Relationship Id="rId9" Type="http://schemas.openxmlformats.org/officeDocument/2006/relationships/image" Target="../media/image12.jpeg"/><Relationship Id="rId10" Type="http://schemas.openxmlformats.org/officeDocument/2006/relationships/image" Target="../media/image19.png"/><Relationship Id="rId1" Type="http://schemas.openxmlformats.org/officeDocument/2006/relationships/tags" Target="../tags/tag1.xml"/><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8.jpeg"/><Relationship Id="rId5" Type="http://schemas.openxmlformats.org/officeDocument/2006/relationships/image" Target="../media/image16.jp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1.jpeg"/><Relationship Id="rId9" Type="http://schemas.openxmlformats.org/officeDocument/2006/relationships/image" Target="../media/image12.jpeg"/><Relationship Id="rId10" Type="http://schemas.openxmlformats.org/officeDocument/2006/relationships/image" Target="../media/image20.jpeg"/><Relationship Id="rId11" Type="http://schemas.openxmlformats.org/officeDocument/2006/relationships/image" Target="../media/image21.jpeg"/><Relationship Id="rId1" Type="http://schemas.openxmlformats.org/officeDocument/2006/relationships/tags" Target="../tags/tag2.xml"/><Relationship Id="rId2"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22.jpeg"/><Relationship Id="rId5" Type="http://schemas.openxmlformats.org/officeDocument/2006/relationships/image" Target="../media/image2.jpeg"/><Relationship Id="rId6" Type="http://schemas.openxmlformats.org/officeDocument/2006/relationships/image" Target="../media/image23.jpg"/><Relationship Id="rId7" Type="http://schemas.openxmlformats.org/officeDocument/2006/relationships/image" Target="../media/image24.jpeg"/><Relationship Id="rId8" Type="http://schemas.openxmlformats.org/officeDocument/2006/relationships/image" Target="../media/image25.jpg"/><Relationship Id="rId9" Type="http://schemas.openxmlformats.org/officeDocument/2006/relationships/image" Target="../media/image11.jpeg"/><Relationship Id="rId10" Type="http://schemas.openxmlformats.org/officeDocument/2006/relationships/image" Target="../media/image12.jpeg"/><Relationship Id="rId1" Type="http://schemas.openxmlformats.org/officeDocument/2006/relationships/tags" Target="../tags/tag3.xml"/><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25.jpg"/><Relationship Id="rId5" Type="http://schemas.openxmlformats.org/officeDocument/2006/relationships/image" Target="../media/image22.jpeg"/><Relationship Id="rId6" Type="http://schemas.openxmlformats.org/officeDocument/2006/relationships/image" Target="../media/image2.jpeg"/><Relationship Id="rId7" Type="http://schemas.openxmlformats.org/officeDocument/2006/relationships/image" Target="../media/image24.jpeg"/><Relationship Id="rId8" Type="http://schemas.openxmlformats.org/officeDocument/2006/relationships/image" Target="../media/image23.jpg"/><Relationship Id="rId9" Type="http://schemas.openxmlformats.org/officeDocument/2006/relationships/image" Target="../media/image11.jpeg"/><Relationship Id="rId10" Type="http://schemas.openxmlformats.org/officeDocument/2006/relationships/image" Target="../media/image12.jpeg"/><Relationship Id="rId1" Type="http://schemas.openxmlformats.org/officeDocument/2006/relationships/tags" Target="../tags/tag4.xml"/><Relationship Id="rId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25.jpg"/><Relationship Id="rId5" Type="http://schemas.openxmlformats.org/officeDocument/2006/relationships/image" Target="../media/image22.jpeg"/><Relationship Id="rId6" Type="http://schemas.openxmlformats.org/officeDocument/2006/relationships/image" Target="../media/image2.jpeg"/><Relationship Id="rId7" Type="http://schemas.openxmlformats.org/officeDocument/2006/relationships/image" Target="../media/image24.jpeg"/><Relationship Id="rId8" Type="http://schemas.openxmlformats.org/officeDocument/2006/relationships/image" Target="../media/image23.jpg"/><Relationship Id="rId9" Type="http://schemas.openxmlformats.org/officeDocument/2006/relationships/image" Target="../media/image11.jpeg"/><Relationship Id="rId10" Type="http://schemas.openxmlformats.org/officeDocument/2006/relationships/image" Target="../media/image12.jpeg"/><Relationship Id="rId1" Type="http://schemas.openxmlformats.org/officeDocument/2006/relationships/tags" Target="../tags/tag5.xml"/><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25.jpg"/><Relationship Id="rId5" Type="http://schemas.openxmlformats.org/officeDocument/2006/relationships/image" Target="../media/image22.jpeg"/><Relationship Id="rId6" Type="http://schemas.openxmlformats.org/officeDocument/2006/relationships/image" Target="../media/image2.jpeg"/><Relationship Id="rId7" Type="http://schemas.openxmlformats.org/officeDocument/2006/relationships/image" Target="../media/image24.jpeg"/><Relationship Id="rId8" Type="http://schemas.openxmlformats.org/officeDocument/2006/relationships/image" Target="../media/image23.jpg"/><Relationship Id="rId9" Type="http://schemas.openxmlformats.org/officeDocument/2006/relationships/image" Target="../media/image11.jpeg"/><Relationship Id="rId10" Type="http://schemas.openxmlformats.org/officeDocument/2006/relationships/image" Target="../media/image12.jpeg"/><Relationship Id="rId1" Type="http://schemas.openxmlformats.org/officeDocument/2006/relationships/tags" Target="../tags/tag6.xml"/><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25.jpg"/><Relationship Id="rId5" Type="http://schemas.openxmlformats.org/officeDocument/2006/relationships/image" Target="../media/image22.jpeg"/><Relationship Id="rId6" Type="http://schemas.openxmlformats.org/officeDocument/2006/relationships/image" Target="../media/image2.jpeg"/><Relationship Id="rId7" Type="http://schemas.openxmlformats.org/officeDocument/2006/relationships/image" Target="../media/image24.jpeg"/><Relationship Id="rId8" Type="http://schemas.openxmlformats.org/officeDocument/2006/relationships/image" Target="../media/image23.jpg"/><Relationship Id="rId9" Type="http://schemas.openxmlformats.org/officeDocument/2006/relationships/image" Target="../media/image11.jpeg"/><Relationship Id="rId10" Type="http://schemas.openxmlformats.org/officeDocument/2006/relationships/image" Target="../media/image12.jpeg"/><Relationship Id="rId1" Type="http://schemas.openxmlformats.org/officeDocument/2006/relationships/tags" Target="../tags/tag7.xml"/><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1" Type="http://schemas.openxmlformats.org/officeDocument/2006/relationships/image" Target="../media/image11.jpeg"/><Relationship Id="rId12" Type="http://schemas.openxmlformats.org/officeDocument/2006/relationships/image" Target="../media/image12.jpeg"/><Relationship Id="rId1" Type="http://schemas.openxmlformats.org/officeDocument/2006/relationships/tags" Target="../tags/tag8.xml"/><Relationship Id="rId2" Type="http://schemas.openxmlformats.org/officeDocument/2006/relationships/slideLayout" Target="../slideLayouts/slideLayout7.xml"/><Relationship Id="rId3" Type="http://schemas.openxmlformats.org/officeDocument/2006/relationships/notesSlide" Target="../notesSlides/notesSlide9.xml"/><Relationship Id="rId4" Type="http://schemas.openxmlformats.org/officeDocument/2006/relationships/image" Target="../media/image26.jpeg"/><Relationship Id="rId5" Type="http://schemas.openxmlformats.org/officeDocument/2006/relationships/image" Target="../media/image27.jpeg"/><Relationship Id="rId6" Type="http://schemas.openxmlformats.org/officeDocument/2006/relationships/image" Target="../media/image28.JPG"/><Relationship Id="rId7" Type="http://schemas.openxmlformats.org/officeDocument/2006/relationships/chart" Target="../charts/chart1.xml"/><Relationship Id="rId8" Type="http://schemas.openxmlformats.org/officeDocument/2006/relationships/image" Target="../media/image29.jpeg"/><Relationship Id="rId9" Type="http://schemas.openxmlformats.org/officeDocument/2006/relationships/image" Target="../media/image30.jpeg"/><Relationship Id="rId10" Type="http://schemas.openxmlformats.org/officeDocument/2006/relationships/image" Target="../media/image31.JPG"/></Relationships>
</file>

<file path=ppt/slides/_rels/slide10.xml.rels><?xml version="1.0" encoding="UTF-8" standalone="yes"?>
<Relationships xmlns="http://schemas.openxmlformats.org/package/2006/relationships"><Relationship Id="rId11" Type="http://schemas.openxmlformats.org/officeDocument/2006/relationships/image" Target="../media/image12.jpeg"/><Relationship Id="rId12" Type="http://schemas.openxmlformats.org/officeDocument/2006/relationships/chart" Target="../charts/chart2.xml"/><Relationship Id="rId1" Type="http://schemas.openxmlformats.org/officeDocument/2006/relationships/tags" Target="../tags/tag9.xml"/><Relationship Id="rId2" Type="http://schemas.openxmlformats.org/officeDocument/2006/relationships/slideLayout" Target="../slideLayouts/slideLayout7.xml"/><Relationship Id="rId3" Type="http://schemas.openxmlformats.org/officeDocument/2006/relationships/notesSlide" Target="../notesSlides/notesSlide10.xml"/><Relationship Id="rId4" Type="http://schemas.openxmlformats.org/officeDocument/2006/relationships/image" Target="../media/image26.jpeg"/><Relationship Id="rId5" Type="http://schemas.openxmlformats.org/officeDocument/2006/relationships/image" Target="../media/image27.jpeg"/><Relationship Id="rId6" Type="http://schemas.openxmlformats.org/officeDocument/2006/relationships/image" Target="../media/image28.JPG"/><Relationship Id="rId7" Type="http://schemas.openxmlformats.org/officeDocument/2006/relationships/image" Target="../media/image29.jpeg"/><Relationship Id="rId8" Type="http://schemas.openxmlformats.org/officeDocument/2006/relationships/image" Target="../media/image30.jpeg"/><Relationship Id="rId9" Type="http://schemas.openxmlformats.org/officeDocument/2006/relationships/image" Target="../media/image31.JPG"/><Relationship Id="rId10"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5" Type="http://schemas.openxmlformats.org/officeDocument/2006/relationships/chart" Target="../charts/chart5.xml"/><Relationship Id="rId6" Type="http://schemas.openxmlformats.org/officeDocument/2006/relationships/image" Target="../media/image11.jpeg"/><Relationship Id="rId7"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chart" Target="../charts/chart7.xml"/><Relationship Id="rId5" Type="http://schemas.openxmlformats.org/officeDocument/2006/relationships/chart" Target="../charts/chart8.xml"/><Relationship Id="rId6" Type="http://schemas.openxmlformats.org/officeDocument/2006/relationships/image" Target="../media/image11.jpeg"/><Relationship Id="rId7"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image" Target="../media/image11.jpeg"/><Relationship Id="rId5"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chart" Target="../charts/chart10.xml"/><Relationship Id="rId5" Type="http://schemas.openxmlformats.org/officeDocument/2006/relationships/image" Target="../media/image11.jpeg"/><Relationship Id="rId6" Type="http://schemas.openxmlformats.org/officeDocument/2006/relationships/image" Target="../media/image12.jpeg"/><Relationship Id="rId1" Type="http://schemas.openxmlformats.org/officeDocument/2006/relationships/tags" Target="../tags/tag10.xml"/><Relationship Id="rId2"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emf"/><Relationship Id="rId4" Type="http://schemas.openxmlformats.org/officeDocument/2006/relationships/chart" Target="../charts/chart11.xml"/><Relationship Id="rId5" Type="http://schemas.openxmlformats.org/officeDocument/2006/relationships/image" Target="../media/image11.jpeg"/><Relationship Id="rId6"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chart" Target="../charts/chart12.xml"/><Relationship Id="rId5" Type="http://schemas.openxmlformats.org/officeDocument/2006/relationships/chart" Target="../charts/chart13.xml"/><Relationship Id="rId6" Type="http://schemas.openxmlformats.org/officeDocument/2006/relationships/image" Target="../media/image11.jpeg"/><Relationship Id="rId7" Type="http://schemas.openxmlformats.org/officeDocument/2006/relationships/image" Target="../media/image12.jpeg"/><Relationship Id="rId1" Type="http://schemas.openxmlformats.org/officeDocument/2006/relationships/tags" Target="../tags/tag11.xml"/><Relationship Id="rId2"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image" Target="../media/image33.jpeg"/><Relationship Id="rId5" Type="http://schemas.openxmlformats.org/officeDocument/2006/relationships/image" Target="../media/image34.jpeg"/><Relationship Id="rId6" Type="http://schemas.openxmlformats.org/officeDocument/2006/relationships/image" Target="../media/image11.jpeg"/><Relationship Id="rId7" Type="http://schemas.openxmlformats.org/officeDocument/2006/relationships/image" Target="../media/image12.jpeg"/><Relationship Id="rId1" Type="http://schemas.openxmlformats.org/officeDocument/2006/relationships/tags" Target="../tags/tag12.xml"/><Relationship Id="rId2"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35.tiff"/><Relationship Id="rId1" Type="http://schemas.openxmlformats.org/officeDocument/2006/relationships/tags" Target="../tags/tag13.xml"/><Relationship Id="rId2"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1" Type="http://schemas.openxmlformats.org/officeDocument/2006/relationships/image" Target="../media/image18.png"/><Relationship Id="rId12" Type="http://schemas.openxmlformats.org/officeDocument/2006/relationships/image" Target="../media/image11.jpeg"/><Relationship Id="rId13" Type="http://schemas.openxmlformats.org/officeDocument/2006/relationships/image" Target="../media/image12.jpeg"/><Relationship Id="rId14" Type="http://schemas.openxmlformats.org/officeDocument/2006/relationships/image" Target="../media/image39.jpg"/><Relationship Id="rId15" Type="http://schemas.openxmlformats.org/officeDocument/2006/relationships/image" Target="../media/image40.jpg"/><Relationship Id="rId16" Type="http://schemas.openxmlformats.org/officeDocument/2006/relationships/image" Target="../media/image41.jpg"/><Relationship Id="rId1" Type="http://schemas.openxmlformats.org/officeDocument/2006/relationships/tags" Target="../tags/tag14.xml"/><Relationship Id="rId2" Type="http://schemas.openxmlformats.org/officeDocument/2006/relationships/slideLayout" Target="../slideLayouts/slideLayout7.xml"/><Relationship Id="rId3" Type="http://schemas.openxmlformats.org/officeDocument/2006/relationships/notesSlide" Target="../notesSlides/notesSlide19.xml"/><Relationship Id="rId4" Type="http://schemas.openxmlformats.org/officeDocument/2006/relationships/image" Target="../media/image8.jpeg"/><Relationship Id="rId5" Type="http://schemas.openxmlformats.org/officeDocument/2006/relationships/chart" Target="../charts/chart14.xml"/><Relationship Id="rId6" Type="http://schemas.openxmlformats.org/officeDocument/2006/relationships/chart" Target="../charts/chart15.xml"/><Relationship Id="rId7" Type="http://schemas.openxmlformats.org/officeDocument/2006/relationships/image" Target="../media/image36.jpeg"/><Relationship Id="rId8" Type="http://schemas.openxmlformats.org/officeDocument/2006/relationships/image" Target="../media/image3.jpg"/><Relationship Id="rId9" Type="http://schemas.openxmlformats.org/officeDocument/2006/relationships/image" Target="../media/image37.jpg"/><Relationship Id="rId10"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chart" Target="../charts/chart16.xml"/><Relationship Id="rId5" Type="http://schemas.openxmlformats.org/officeDocument/2006/relationships/image" Target="../media/image11.jpeg"/><Relationship Id="rId6" Type="http://schemas.openxmlformats.org/officeDocument/2006/relationships/image" Target="../media/image12.jpeg"/><Relationship Id="rId1" Type="http://schemas.openxmlformats.org/officeDocument/2006/relationships/tags" Target="../tags/tag15.xml"/><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chart" Target="../charts/chart17.xml"/><Relationship Id="rId5" Type="http://schemas.openxmlformats.org/officeDocument/2006/relationships/image" Target="../media/image42.jpeg"/><Relationship Id="rId6" Type="http://schemas.openxmlformats.org/officeDocument/2006/relationships/image" Target="../media/image11.jpeg"/><Relationship Id="rId7" Type="http://schemas.openxmlformats.org/officeDocument/2006/relationships/image" Target="../media/image12.jpeg"/><Relationship Id="rId1" Type="http://schemas.openxmlformats.org/officeDocument/2006/relationships/tags" Target="../tags/tag16.xml"/><Relationship Id="rId2"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1" Type="http://schemas.openxmlformats.org/officeDocument/2006/relationships/image" Target="../media/image11.jpeg"/><Relationship Id="rId12" Type="http://schemas.openxmlformats.org/officeDocument/2006/relationships/image" Target="../media/image12.jpeg"/><Relationship Id="rId1" Type="http://schemas.openxmlformats.org/officeDocument/2006/relationships/tags" Target="../tags/tag17.xml"/><Relationship Id="rId2" Type="http://schemas.openxmlformats.org/officeDocument/2006/relationships/slideLayout" Target="../slideLayouts/slideLayout7.xml"/><Relationship Id="rId3" Type="http://schemas.openxmlformats.org/officeDocument/2006/relationships/notesSlide" Target="../notesSlides/notesSlide22.xml"/><Relationship Id="rId4" Type="http://schemas.openxmlformats.org/officeDocument/2006/relationships/chart" Target="../charts/chart18.xml"/><Relationship Id="rId5" Type="http://schemas.openxmlformats.org/officeDocument/2006/relationships/chart" Target="../charts/chart19.xml"/><Relationship Id="rId6" Type="http://schemas.openxmlformats.org/officeDocument/2006/relationships/image" Target="../media/image29.jpeg"/><Relationship Id="rId7" Type="http://schemas.openxmlformats.org/officeDocument/2006/relationships/chart" Target="../charts/chart20.xml"/><Relationship Id="rId8" Type="http://schemas.openxmlformats.org/officeDocument/2006/relationships/image" Target="../media/image27.jpeg"/><Relationship Id="rId9" Type="http://schemas.openxmlformats.org/officeDocument/2006/relationships/chart" Target="../charts/chart21.xml"/><Relationship Id="rId10" Type="http://schemas.openxmlformats.org/officeDocument/2006/relationships/image" Target="../media/image40.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image" Target="../media/image43.jpeg"/><Relationship Id="rId5" Type="http://schemas.openxmlformats.org/officeDocument/2006/relationships/image" Target="../media/image44.jpg"/><Relationship Id="rId6" Type="http://schemas.openxmlformats.org/officeDocument/2006/relationships/image" Target="../media/image11.jpeg"/><Relationship Id="rId7" Type="http://schemas.openxmlformats.org/officeDocument/2006/relationships/image" Target="../media/image12.jpeg"/><Relationship Id="rId1" Type="http://schemas.openxmlformats.org/officeDocument/2006/relationships/tags" Target="../tags/tag18.xml"/><Relationship Id="rId2"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image" Target="../media/image45.jpg"/><Relationship Id="rId5" Type="http://schemas.openxmlformats.org/officeDocument/2006/relationships/image" Target="../media/image44.jpg"/><Relationship Id="rId6" Type="http://schemas.openxmlformats.org/officeDocument/2006/relationships/image" Target="../media/image11.jpeg"/><Relationship Id="rId7" Type="http://schemas.openxmlformats.org/officeDocument/2006/relationships/image" Target="../media/image12.jpeg"/><Relationship Id="rId1" Type="http://schemas.openxmlformats.org/officeDocument/2006/relationships/tags" Target="../tags/tag19.xml"/><Relationship Id="rId2"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45.jp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46.jpeg"/><Relationship Id="rId8" Type="http://schemas.openxmlformats.org/officeDocument/2006/relationships/image" Target="../media/image47.jpg"/><Relationship Id="rId1" Type="http://schemas.openxmlformats.org/officeDocument/2006/relationships/tags" Target="../tags/tag20.xml"/><Relationship Id="rId2"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image" Target="../media/image45.jp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48.jpeg"/><Relationship Id="rId8" Type="http://schemas.openxmlformats.org/officeDocument/2006/relationships/image" Target="../media/image49.png"/><Relationship Id="rId9" Type="http://schemas.openxmlformats.org/officeDocument/2006/relationships/image" Target="../media/image1.gif"/><Relationship Id="rId10" Type="http://schemas.openxmlformats.org/officeDocument/2006/relationships/image" Target="../media/image25.jpg"/><Relationship Id="rId1" Type="http://schemas.openxmlformats.org/officeDocument/2006/relationships/tags" Target="../tags/tag21.xml"/><Relationship Id="rId2"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image" Target="../media/image50.jpg"/><Relationship Id="rId5" Type="http://schemas.openxmlformats.org/officeDocument/2006/relationships/image" Target="../media/image11.jpeg"/><Relationship Id="rId6" Type="http://schemas.openxmlformats.org/officeDocument/2006/relationships/image" Target="../media/image12.jpeg"/><Relationship Id="rId1" Type="http://schemas.openxmlformats.org/officeDocument/2006/relationships/tags" Target="../tags/tag22.xml"/><Relationship Id="rId2"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51.jpg"/><Relationship Id="rId5" Type="http://schemas.openxmlformats.org/officeDocument/2006/relationships/image" Target="../media/image52.jpg"/><Relationship Id="rId6" Type="http://schemas.openxmlformats.org/officeDocument/2006/relationships/image" Target="../media/image53.jpeg"/><Relationship Id="rId7" Type="http://schemas.openxmlformats.org/officeDocument/2006/relationships/image" Target="../media/image54.jpeg"/><Relationship Id="rId8" Type="http://schemas.openxmlformats.org/officeDocument/2006/relationships/image" Target="../media/image18.png"/><Relationship Id="rId9" Type="http://schemas.openxmlformats.org/officeDocument/2006/relationships/image" Target="../media/image11.jpeg"/><Relationship Id="rId10"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flag.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4868" y="1756926"/>
            <a:ext cx="1772860" cy="1188000"/>
          </a:xfrm>
          <a:prstGeom prst="rect">
            <a:avLst/>
          </a:prstGeom>
        </p:spPr>
      </p:pic>
      <p:pic>
        <p:nvPicPr>
          <p:cNvPr id="21" name="Picture 20" descr="!2.jpeg"/>
          <p:cNvPicPr>
            <a:picLocks noChangeAspect="1"/>
          </p:cNvPicPr>
          <p:nvPr/>
        </p:nvPicPr>
        <p:blipFill rotWithShape="1">
          <a:blip r:embed="rId4">
            <a:extLst>
              <a:ext uri="{28A0092B-C50C-407E-A947-70E740481C1C}">
                <a14:useLocalDpi xmlns:a14="http://schemas.microsoft.com/office/drawing/2010/main" val="0"/>
              </a:ext>
            </a:extLst>
          </a:blip>
          <a:srcRect l="18926" t="27238" r="21607" b="18298"/>
          <a:stretch/>
        </p:blipFill>
        <p:spPr>
          <a:xfrm>
            <a:off x="1513644" y="3336340"/>
            <a:ext cx="1662716" cy="1136174"/>
          </a:xfrm>
          <a:prstGeom prst="rect">
            <a:avLst/>
          </a:prstGeom>
        </p:spPr>
      </p:pic>
      <p:sp>
        <p:nvSpPr>
          <p:cNvPr id="15364" name="Subtitle 2"/>
          <p:cNvSpPr>
            <a:spLocks noGrp="1" noChangeAspect="1"/>
          </p:cNvSpPr>
          <p:nvPr>
            <p:ph type="subTitle" idx="1"/>
          </p:nvPr>
        </p:nvSpPr>
        <p:spPr>
          <a:xfrm>
            <a:off x="5436098" y="2877876"/>
            <a:ext cx="3816423" cy="611981"/>
          </a:xfrm>
        </p:spPr>
        <p:txBody>
          <a:bodyPr/>
          <a:lstStyle/>
          <a:p>
            <a:r>
              <a:rPr lang="en-AU" sz="3600" dirty="0" smtClean="0">
                <a:solidFill>
                  <a:srgbClr val="000000"/>
                </a:solidFill>
                <a:latin typeface="Calibri" charset="0"/>
              </a:rPr>
              <a:t>Julia </a:t>
            </a:r>
            <a:r>
              <a:rPr lang="en-AU" sz="3600" dirty="0" err="1" smtClean="0">
                <a:solidFill>
                  <a:srgbClr val="000000"/>
                </a:solidFill>
                <a:latin typeface="Calibri" charset="0"/>
              </a:rPr>
              <a:t>Spaet</a:t>
            </a:r>
            <a:endParaRPr lang="en-AU" sz="3600" dirty="0">
              <a:solidFill>
                <a:srgbClr val="000000"/>
              </a:solidFill>
              <a:latin typeface="Calibri" charset="0"/>
            </a:endParaRPr>
          </a:p>
          <a:p>
            <a:endParaRPr lang="en-AU" sz="2800" b="1" dirty="0">
              <a:solidFill>
                <a:srgbClr val="FF0000"/>
              </a:solidFill>
              <a:latin typeface="Calibri" charset="0"/>
            </a:endParaRPr>
          </a:p>
          <a:p>
            <a:endParaRPr lang="en-AU" sz="1800" b="1" dirty="0">
              <a:solidFill>
                <a:schemeClr val="tx1"/>
              </a:solidFill>
              <a:latin typeface="Calibri" charset="0"/>
            </a:endParaRPr>
          </a:p>
          <a:p>
            <a:r>
              <a:rPr lang="en-AU" sz="1800" b="1" dirty="0">
                <a:solidFill>
                  <a:schemeClr val="tx1"/>
                </a:solidFill>
                <a:latin typeface="Calibri" charset="0"/>
              </a:rPr>
              <a:t>                     </a:t>
            </a:r>
          </a:p>
          <a:p>
            <a:endParaRPr lang="en-AU" sz="2400" b="1" dirty="0" smtClean="0">
              <a:solidFill>
                <a:schemeClr val="tx1"/>
              </a:solidFill>
              <a:latin typeface="Calibri" charset="0"/>
            </a:endParaRPr>
          </a:p>
        </p:txBody>
      </p:sp>
      <p:sp>
        <p:nvSpPr>
          <p:cNvPr id="4" name="TextBox 3"/>
          <p:cNvSpPr txBox="1"/>
          <p:nvPr/>
        </p:nvSpPr>
        <p:spPr>
          <a:xfrm>
            <a:off x="6012160" y="3763880"/>
            <a:ext cx="2880320" cy="646331"/>
          </a:xfrm>
          <a:prstGeom prst="rect">
            <a:avLst/>
          </a:prstGeom>
          <a:noFill/>
        </p:spPr>
        <p:txBody>
          <a:bodyPr wrap="square" rtlCol="0">
            <a:spAutoFit/>
          </a:bodyPr>
          <a:lstStyle/>
          <a:p>
            <a:r>
              <a:rPr lang="en-US" dirty="0" smtClean="0">
                <a:solidFill>
                  <a:srgbClr val="000000"/>
                </a:solidFill>
                <a:latin typeface="+mn-lt"/>
              </a:rPr>
              <a:t>Michael </a:t>
            </a:r>
            <a:r>
              <a:rPr lang="en-US" dirty="0" err="1" smtClean="0">
                <a:solidFill>
                  <a:srgbClr val="000000"/>
                </a:solidFill>
                <a:latin typeface="+mn-lt"/>
              </a:rPr>
              <a:t>Berumen</a:t>
            </a:r>
            <a:r>
              <a:rPr lang="en-US" dirty="0" smtClean="0">
                <a:solidFill>
                  <a:srgbClr val="000000"/>
                </a:solidFill>
                <a:latin typeface="+mn-lt"/>
              </a:rPr>
              <a:t> </a:t>
            </a:r>
          </a:p>
          <a:p>
            <a:r>
              <a:rPr lang="en-US" dirty="0" smtClean="0">
                <a:solidFill>
                  <a:srgbClr val="000000"/>
                </a:solidFill>
                <a:latin typeface="+mn-lt"/>
              </a:rPr>
              <a:t>Gregory </a:t>
            </a:r>
            <a:r>
              <a:rPr lang="en-US" dirty="0" err="1" smtClean="0">
                <a:solidFill>
                  <a:srgbClr val="000000"/>
                </a:solidFill>
                <a:latin typeface="+mn-lt"/>
              </a:rPr>
              <a:t>Skomal</a:t>
            </a:r>
            <a:r>
              <a:rPr lang="en-US" dirty="0" smtClean="0">
                <a:solidFill>
                  <a:srgbClr val="000000"/>
                </a:solidFill>
                <a:latin typeface="+mn-lt"/>
              </a:rPr>
              <a:t>                 </a:t>
            </a:r>
            <a:endParaRPr lang="en-US" dirty="0">
              <a:solidFill>
                <a:srgbClr val="000000"/>
              </a:solidFill>
              <a:latin typeface="+mn-lt"/>
            </a:endParaRPr>
          </a:p>
        </p:txBody>
      </p:sp>
      <p:sp>
        <p:nvSpPr>
          <p:cNvPr id="14" name="TextBox 13"/>
          <p:cNvSpPr txBox="1">
            <a:spLocks noChangeAspect="1"/>
          </p:cNvSpPr>
          <p:nvPr/>
        </p:nvSpPr>
        <p:spPr>
          <a:xfrm>
            <a:off x="5379397" y="3423321"/>
            <a:ext cx="3960434" cy="307777"/>
          </a:xfrm>
          <a:prstGeom prst="rect">
            <a:avLst/>
          </a:prstGeom>
          <a:noFill/>
        </p:spPr>
        <p:txBody>
          <a:bodyPr wrap="square" rtlCol="0">
            <a:spAutoFit/>
          </a:bodyPr>
          <a:lstStyle/>
          <a:p>
            <a:r>
              <a:rPr lang="en-US" sz="1400" dirty="0" err="1">
                <a:solidFill>
                  <a:srgbClr val="000000"/>
                </a:solidFill>
                <a:latin typeface="+mn-lt"/>
                <a:cs typeface="Adobe Garamond Pro"/>
              </a:rPr>
              <a:t>j</a:t>
            </a:r>
            <a:r>
              <a:rPr lang="en-US" sz="1400" dirty="0" err="1" smtClean="0">
                <a:solidFill>
                  <a:srgbClr val="000000"/>
                </a:solidFill>
                <a:latin typeface="+mn-lt"/>
                <a:cs typeface="Adobe Garamond Pro"/>
              </a:rPr>
              <a:t>ulia.spaet@kaust.edu.sa</a:t>
            </a:r>
            <a:endParaRPr lang="en-US" sz="1400" dirty="0">
              <a:solidFill>
                <a:srgbClr val="000000"/>
              </a:solidFill>
              <a:latin typeface="+mn-lt"/>
              <a:cs typeface="Adobe Garamond Pro"/>
            </a:endParaRPr>
          </a:p>
        </p:txBody>
      </p:sp>
      <p:sp>
        <p:nvSpPr>
          <p:cNvPr id="15"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16"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pic>
        <p:nvPicPr>
          <p:cNvPr id="2" name="Picture 1" descr="nurs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3" y="-6362"/>
            <a:ext cx="1708500" cy="1224000"/>
          </a:xfrm>
          <a:prstGeom prst="rect">
            <a:avLst/>
          </a:prstGeom>
        </p:spPr>
      </p:pic>
      <p:pic>
        <p:nvPicPr>
          <p:cNvPr id="7" name="Picture 6" descr="IMG_0350.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1684444" y="-6362"/>
            <a:ext cx="1224000" cy="1224000"/>
          </a:xfrm>
          <a:prstGeom prst="rect">
            <a:avLst/>
          </a:prstGeom>
        </p:spPr>
      </p:pic>
      <p:pic>
        <p:nvPicPr>
          <p:cNvPr id="8" name="Picture 7" descr="IMG_0221.JPG"/>
          <p:cNvPicPr>
            <a:picLocks noChangeAspect="1"/>
          </p:cNvPicPr>
          <p:nvPr/>
        </p:nvPicPr>
        <p:blipFill rotWithShape="1">
          <a:blip r:embed="rId7" cstate="print">
            <a:extLst>
              <a:ext uri="{28A0092B-C50C-407E-A947-70E740481C1C}">
                <a14:useLocalDpi xmlns:a14="http://schemas.microsoft.com/office/drawing/2010/main" val="0"/>
              </a:ext>
            </a:extLst>
          </a:blip>
          <a:srcRect l="12773" t="15516" r="29685" b="1703"/>
          <a:stretch/>
        </p:blipFill>
        <p:spPr>
          <a:xfrm>
            <a:off x="2927156" y="1768323"/>
            <a:ext cx="1216166" cy="1166400"/>
          </a:xfrm>
          <a:prstGeom prst="rect">
            <a:avLst/>
          </a:prstGeom>
        </p:spPr>
      </p:pic>
      <p:sp>
        <p:nvSpPr>
          <p:cNvPr id="11" name="Rounded Rectangle 10"/>
          <p:cNvSpPr>
            <a:spLocks noChangeAspect="1"/>
          </p:cNvSpPr>
          <p:nvPr/>
        </p:nvSpPr>
        <p:spPr>
          <a:xfrm>
            <a:off x="3635896" y="-128550"/>
            <a:ext cx="5400600" cy="1944216"/>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3600" b="1" dirty="0" smtClean="0">
                <a:solidFill>
                  <a:schemeClr val="tx1"/>
                </a:solidFill>
                <a:latin typeface="Andale Mono"/>
                <a:cs typeface="Andale Mono"/>
              </a:rPr>
              <a:t>The current status of sharks in the Red Sea</a:t>
            </a:r>
            <a:endParaRPr lang="en-US" sz="3600" dirty="0">
              <a:solidFill>
                <a:schemeClr val="tx1"/>
              </a:solidFill>
            </a:endParaRPr>
          </a:p>
        </p:txBody>
      </p:sp>
      <p:pic>
        <p:nvPicPr>
          <p:cNvPr id="13" name="Picture 12" descr="TIBURON.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81524" y="1765431"/>
            <a:ext cx="1749600" cy="1166400"/>
          </a:xfrm>
          <a:prstGeom prst="rect">
            <a:avLst/>
          </a:prstGeom>
        </p:spPr>
      </p:pic>
      <p:pic>
        <p:nvPicPr>
          <p:cNvPr id="3" name="Picture 2" descr="CRW_5187.CRW"/>
          <p:cNvPicPr>
            <a:picLocks noChangeAspect="1"/>
          </p:cNvPicPr>
          <p:nvPr/>
        </p:nvPicPr>
        <p:blipFill rotWithShape="1">
          <a:blip r:embed="rId9" cstate="print">
            <a:extLst>
              <a:ext uri="{28A0092B-C50C-407E-A947-70E740481C1C}">
                <a14:useLocalDpi xmlns:a14="http://schemas.microsoft.com/office/drawing/2010/main" val="0"/>
              </a:ext>
            </a:extLst>
          </a:blip>
          <a:srcRect l="31251" t="16074" r="38862" b="31467"/>
          <a:stretch/>
        </p:blipFill>
        <p:spPr>
          <a:xfrm>
            <a:off x="8155541" y="1765430"/>
            <a:ext cx="996331" cy="1166400"/>
          </a:xfrm>
          <a:prstGeom prst="rect">
            <a:avLst/>
          </a:prstGeom>
        </p:spPr>
      </p:pic>
      <p:pic>
        <p:nvPicPr>
          <p:cNvPr id="10" name="Picture 9" descr="Red_Sea.jp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99541" y="1765431"/>
            <a:ext cx="888173" cy="1165860"/>
          </a:xfrm>
          <a:prstGeom prst="rect">
            <a:avLst/>
          </a:prstGeom>
        </p:spPr>
      </p:pic>
      <p:pic>
        <p:nvPicPr>
          <p:cNvPr id="5" name="Picture 4" descr="zebra1.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41496" y="1765430"/>
            <a:ext cx="1474200" cy="1166400"/>
          </a:xfrm>
          <a:prstGeom prst="rect">
            <a:avLst/>
          </a:prstGeom>
        </p:spPr>
      </p:pic>
      <p:pic>
        <p:nvPicPr>
          <p:cNvPr id="9" name="Picture 8" descr="Fischer.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3325000"/>
            <a:ext cx="1524000" cy="1143000"/>
          </a:xfrm>
          <a:prstGeom prst="rect">
            <a:avLst/>
          </a:prstGeom>
        </p:spPr>
      </p:pic>
      <p:grpSp>
        <p:nvGrpSpPr>
          <p:cNvPr id="20" name="Group 19"/>
          <p:cNvGrpSpPr/>
          <p:nvPr/>
        </p:nvGrpSpPr>
        <p:grpSpPr>
          <a:xfrm>
            <a:off x="-2492" y="4487478"/>
            <a:ext cx="9160324" cy="748570"/>
            <a:chOff x="-2492" y="4487476"/>
            <a:chExt cx="9160324" cy="748570"/>
          </a:xfrm>
        </p:grpSpPr>
        <p:pic>
          <p:nvPicPr>
            <p:cNvPr id="18" name="Picture 1" descr="KAUSTLogo.jpg"/>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6" name="TextBox 5"/>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pic>
        <p:nvPicPr>
          <p:cNvPr id="12" name="Picture 11" descr="fischfrauen.jp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864" y="1756984"/>
            <a:ext cx="1191315" cy="1166400"/>
          </a:xfrm>
          <a:prstGeom prst="rect">
            <a:avLst/>
          </a:prstGeom>
        </p:spPr>
      </p:pic>
      <p:pic>
        <p:nvPicPr>
          <p:cNvPr id="17" name="Picture 16" descr="nurse2.jp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499992" y="3325847"/>
            <a:ext cx="1751164" cy="1137600"/>
          </a:xfrm>
          <a:prstGeom prst="rect">
            <a:avLst/>
          </a:prstGeom>
        </p:spPr>
      </p:pic>
      <p:pic>
        <p:nvPicPr>
          <p:cNvPr id="24" name="Picture 23" descr="IMG_0297.jp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170269" y="3314508"/>
            <a:ext cx="1523067" cy="1137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d_Sea.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843558"/>
            <a:ext cx="2716765" cy="3566160"/>
          </a:xfrm>
          <a:prstGeom prst="roundRect">
            <a:avLst>
              <a:gd name="adj" fmla="val 8594"/>
            </a:avLst>
          </a:prstGeom>
          <a:solidFill>
            <a:srgbClr val="FFFFFF">
              <a:shade val="85000"/>
            </a:srgbClr>
          </a:solidFill>
          <a:ln>
            <a:noFill/>
          </a:ln>
          <a:effectLst/>
        </p:spPr>
      </p:pic>
      <p:grpSp>
        <p:nvGrpSpPr>
          <p:cNvPr id="49" name="Group 48"/>
          <p:cNvGrpSpPr/>
          <p:nvPr/>
        </p:nvGrpSpPr>
        <p:grpSpPr>
          <a:xfrm>
            <a:off x="1089916" y="820880"/>
            <a:ext cx="3554092" cy="2088232"/>
            <a:chOff x="1117470" y="820880"/>
            <a:chExt cx="3554092" cy="2088232"/>
          </a:xfrm>
        </p:grpSpPr>
        <p:sp>
          <p:nvSpPr>
            <p:cNvPr id="5" name="TextBox 4"/>
            <p:cNvSpPr txBox="1"/>
            <p:nvPr/>
          </p:nvSpPr>
          <p:spPr>
            <a:xfrm>
              <a:off x="1117470" y="877466"/>
              <a:ext cx="310712" cy="496800"/>
            </a:xfrm>
            <a:prstGeom prst="rect">
              <a:avLst/>
            </a:prstGeom>
            <a:noFill/>
            <a:ln w="15875">
              <a:solidFill>
                <a:schemeClr val="bg1"/>
              </a:solidFill>
            </a:ln>
          </p:spPr>
          <p:txBody>
            <a:bodyPr wrap="square" rtlCol="0">
              <a:spAutoFit/>
            </a:bodyPr>
            <a:lstStyle/>
            <a:p>
              <a:endParaRPr lang="en-US" b="1" dirty="0" smtClean="0"/>
            </a:p>
          </p:txBody>
        </p:sp>
        <p:grpSp>
          <p:nvGrpSpPr>
            <p:cNvPr id="45" name="Group 44"/>
            <p:cNvGrpSpPr/>
            <p:nvPr/>
          </p:nvGrpSpPr>
          <p:grpSpPr>
            <a:xfrm>
              <a:off x="1412874" y="820880"/>
              <a:ext cx="3258688" cy="2088232"/>
              <a:chOff x="1412874" y="820880"/>
              <a:chExt cx="3258688" cy="2088232"/>
            </a:xfrm>
          </p:grpSpPr>
          <p:cxnSp>
            <p:nvCxnSpPr>
              <p:cNvPr id="123" name="Straight Connector 122"/>
              <p:cNvCxnSpPr/>
              <p:nvPr/>
            </p:nvCxnSpPr>
            <p:spPr>
              <a:xfrm>
                <a:off x="1412874" y="1347614"/>
                <a:ext cx="1955556" cy="1512168"/>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19" name="Picture 18" descr="Red_Sea.jpg"/>
              <p:cNvPicPr>
                <a:picLocks noChangeAspect="1"/>
              </p:cNvPicPr>
              <p:nvPr/>
            </p:nvPicPr>
            <p:blipFill rotWithShape="1">
              <a:blip r:embed="rId4" cstate="print">
                <a:extLst>
                  <a:ext uri="{28A0092B-C50C-407E-A947-70E740481C1C}">
                    <a14:useLocalDpi xmlns:a14="http://schemas.microsoft.com/office/drawing/2010/main" val="0"/>
                  </a:ext>
                </a:extLst>
              </a:blip>
              <a:srcRect l="24638" r="62992" b="85283"/>
              <a:stretch/>
            </p:blipFill>
            <p:spPr>
              <a:xfrm>
                <a:off x="3334410" y="820880"/>
                <a:ext cx="1337152" cy="2088232"/>
              </a:xfrm>
              <a:prstGeom prst="roundRect">
                <a:avLst>
                  <a:gd name="adj" fmla="val 8594"/>
                </a:avLst>
              </a:prstGeom>
              <a:solidFill>
                <a:srgbClr val="FFFFFF">
                  <a:shade val="85000"/>
                </a:srgbClr>
              </a:solidFill>
              <a:ln>
                <a:noFill/>
              </a:ln>
              <a:effectLst/>
            </p:spPr>
          </p:pic>
          <p:sp>
            <p:nvSpPr>
              <p:cNvPr id="87" name="Oval 86"/>
              <p:cNvSpPr/>
              <p:nvPr/>
            </p:nvSpPr>
            <p:spPr>
              <a:xfrm flipH="1" flipV="1">
                <a:off x="3425130" y="2771765"/>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85" name="Oval 84"/>
              <p:cNvSpPr/>
              <p:nvPr/>
            </p:nvSpPr>
            <p:spPr>
              <a:xfrm>
                <a:off x="3785170" y="2681749"/>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6" name="Oval 85"/>
              <p:cNvSpPr/>
              <p:nvPr/>
            </p:nvSpPr>
            <p:spPr>
              <a:xfrm>
                <a:off x="3944494" y="1977678"/>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0" name="Oval 89"/>
              <p:cNvSpPr/>
              <p:nvPr/>
            </p:nvSpPr>
            <p:spPr>
              <a:xfrm>
                <a:off x="4016502" y="1923678"/>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1" name="Oval 90"/>
              <p:cNvSpPr/>
              <p:nvPr/>
            </p:nvSpPr>
            <p:spPr>
              <a:xfrm>
                <a:off x="4016502" y="1995686"/>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TextBox 38"/>
              <p:cNvSpPr txBox="1"/>
              <p:nvPr/>
            </p:nvSpPr>
            <p:spPr>
              <a:xfrm>
                <a:off x="4088510" y="1446274"/>
                <a:ext cx="144016" cy="108011"/>
              </a:xfrm>
              <a:prstGeom prst="rect">
                <a:avLst/>
              </a:prstGeom>
              <a:noFill/>
              <a:ln w="15875">
                <a:solidFill>
                  <a:schemeClr val="bg1"/>
                </a:solidFill>
              </a:ln>
            </p:spPr>
            <p:txBody>
              <a:bodyPr wrap="square" rtlCol="0">
                <a:spAutoFit/>
              </a:bodyPr>
              <a:lstStyle/>
              <a:p>
                <a:endParaRPr lang="en-US" dirty="0" smtClean="0"/>
              </a:p>
            </p:txBody>
          </p:sp>
          <p:cxnSp>
            <p:nvCxnSpPr>
              <p:cNvPr id="21" name="Straight Connector 20"/>
              <p:cNvCxnSpPr/>
              <p:nvPr/>
            </p:nvCxnSpPr>
            <p:spPr>
              <a:xfrm flipV="1">
                <a:off x="1435554" y="843558"/>
                <a:ext cx="1932876" cy="37991"/>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16" name="Oval 115"/>
              <p:cNvSpPr/>
              <p:nvPr/>
            </p:nvSpPr>
            <p:spPr>
              <a:xfrm flipH="1">
                <a:off x="4099850" y="1442300"/>
                <a:ext cx="108000" cy="10801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pSp>
        <p:nvGrpSpPr>
          <p:cNvPr id="57" name="Group 56"/>
          <p:cNvGrpSpPr/>
          <p:nvPr/>
        </p:nvGrpSpPr>
        <p:grpSpPr>
          <a:xfrm>
            <a:off x="4232526" y="820880"/>
            <a:ext cx="3034535" cy="1177337"/>
            <a:chOff x="4232526" y="820880"/>
            <a:chExt cx="3034535" cy="1177337"/>
          </a:xfrm>
        </p:grpSpPr>
        <p:pic>
          <p:nvPicPr>
            <p:cNvPr id="12" name="Picture 11" descr="Eilat_google.jpg"/>
            <p:cNvPicPr>
              <a:picLocks noChangeAspect="1"/>
            </p:cNvPicPr>
            <p:nvPr/>
          </p:nvPicPr>
          <p:blipFill rotWithShape="1">
            <a:blip r:embed="rId5">
              <a:extLst>
                <a:ext uri="{28A0092B-C50C-407E-A947-70E740481C1C}">
                  <a14:useLocalDpi xmlns:a14="http://schemas.microsoft.com/office/drawing/2010/main" val="0"/>
                </a:ext>
              </a:extLst>
            </a:blip>
            <a:srcRect l="38560" t="40331" r="6874" b="17552"/>
            <a:stretch/>
          </p:blipFill>
          <p:spPr>
            <a:xfrm>
              <a:off x="5096622" y="820880"/>
              <a:ext cx="2170439" cy="1177337"/>
            </a:xfrm>
            <a:prstGeom prst="roundRect">
              <a:avLst>
                <a:gd name="adj" fmla="val 8594"/>
              </a:avLst>
            </a:prstGeom>
            <a:solidFill>
              <a:srgbClr val="FFFFFF">
                <a:shade val="85000"/>
              </a:srgbClr>
            </a:solidFill>
            <a:ln>
              <a:noFill/>
            </a:ln>
            <a:effectLst/>
          </p:spPr>
        </p:pic>
        <p:grpSp>
          <p:nvGrpSpPr>
            <p:cNvPr id="50" name="Group 49"/>
            <p:cNvGrpSpPr/>
            <p:nvPr/>
          </p:nvGrpSpPr>
          <p:grpSpPr>
            <a:xfrm>
              <a:off x="5816702" y="1489923"/>
              <a:ext cx="936096" cy="267807"/>
              <a:chOff x="5816702" y="1489923"/>
              <a:chExt cx="936096" cy="267807"/>
            </a:xfrm>
          </p:grpSpPr>
          <p:sp>
            <p:nvSpPr>
              <p:cNvPr id="63" name="Oval 62"/>
              <p:cNvSpPr/>
              <p:nvPr/>
            </p:nvSpPr>
            <p:spPr>
              <a:xfrm>
                <a:off x="581670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4" name="Oval 63"/>
              <p:cNvSpPr/>
              <p:nvPr/>
            </p:nvSpPr>
            <p:spPr>
              <a:xfrm>
                <a:off x="606054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5" name="Oval 64"/>
              <p:cNvSpPr/>
              <p:nvPr/>
            </p:nvSpPr>
            <p:spPr>
              <a:xfrm>
                <a:off x="618246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6" name="Oval 65"/>
              <p:cNvSpPr/>
              <p:nvPr/>
            </p:nvSpPr>
            <p:spPr>
              <a:xfrm>
                <a:off x="630438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7" name="Oval 66"/>
              <p:cNvSpPr/>
              <p:nvPr/>
            </p:nvSpPr>
            <p:spPr>
              <a:xfrm>
                <a:off x="642630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8" name="Oval 67"/>
              <p:cNvSpPr/>
              <p:nvPr/>
            </p:nvSpPr>
            <p:spPr>
              <a:xfrm>
                <a:off x="593862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9" name="Oval 68"/>
              <p:cNvSpPr/>
              <p:nvPr/>
            </p:nvSpPr>
            <p:spPr>
              <a:xfrm>
                <a:off x="5816702"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0" name="Oval 69"/>
              <p:cNvSpPr/>
              <p:nvPr/>
            </p:nvSpPr>
            <p:spPr>
              <a:xfrm>
                <a:off x="5960718"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1" name="Oval 70"/>
              <p:cNvSpPr/>
              <p:nvPr/>
            </p:nvSpPr>
            <p:spPr>
              <a:xfrm>
                <a:off x="6104742"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2" name="Oval 71"/>
              <p:cNvSpPr/>
              <p:nvPr/>
            </p:nvSpPr>
            <p:spPr>
              <a:xfrm>
                <a:off x="6248758"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3" name="Oval 72"/>
              <p:cNvSpPr/>
              <p:nvPr/>
            </p:nvSpPr>
            <p:spPr>
              <a:xfrm>
                <a:off x="6401158"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4" name="Oval 73"/>
              <p:cNvSpPr/>
              <p:nvPr/>
            </p:nvSpPr>
            <p:spPr>
              <a:xfrm>
                <a:off x="6536782"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5" name="Oval 74"/>
              <p:cNvSpPr/>
              <p:nvPr/>
            </p:nvSpPr>
            <p:spPr>
              <a:xfrm>
                <a:off x="6680798"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6" name="Oval 75"/>
              <p:cNvSpPr/>
              <p:nvPr/>
            </p:nvSpPr>
            <p:spPr>
              <a:xfrm>
                <a:off x="5816702" y="1703730"/>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7" name="Oval 76"/>
              <p:cNvSpPr/>
              <p:nvPr/>
            </p:nvSpPr>
            <p:spPr>
              <a:xfrm>
                <a:off x="5969102" y="1703730"/>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3" name="Oval 82"/>
              <p:cNvSpPr/>
              <p:nvPr/>
            </p:nvSpPr>
            <p:spPr>
              <a:xfrm>
                <a:off x="6121502" y="1703730"/>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4" name="Oval 83"/>
              <p:cNvSpPr/>
              <p:nvPr/>
            </p:nvSpPr>
            <p:spPr>
              <a:xfrm>
                <a:off x="6248758" y="1703730"/>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cxnSp>
          <p:nvCxnSpPr>
            <p:cNvPr id="40" name="Straight Connector 39"/>
            <p:cNvCxnSpPr/>
            <p:nvPr/>
          </p:nvCxnSpPr>
          <p:spPr>
            <a:xfrm flipV="1">
              <a:off x="4232526" y="854897"/>
              <a:ext cx="915538" cy="576064"/>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232526" y="1563638"/>
              <a:ext cx="915538" cy="432048"/>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pic>
        <p:nvPicPr>
          <p:cNvPr id="2" name="Picture 1" descr="Iago.png"/>
          <p:cNvPicPr>
            <a:picLocks noChangeAspect="1"/>
          </p:cNvPicPr>
          <p:nvPr/>
        </p:nvPicPr>
        <p:blipFill rotWithShape="1">
          <a:blip r:embed="rId6">
            <a:extLst>
              <a:ext uri="{28A0092B-C50C-407E-A947-70E740481C1C}">
                <a14:useLocalDpi xmlns:a14="http://schemas.microsoft.com/office/drawing/2010/main" val="0"/>
              </a:ext>
            </a:extLst>
          </a:blip>
          <a:srcRect l="16908" t="27274" r="5709" b="32682"/>
          <a:stretch/>
        </p:blipFill>
        <p:spPr>
          <a:xfrm>
            <a:off x="5823539" y="826302"/>
            <a:ext cx="1444663" cy="483436"/>
          </a:xfrm>
          <a:prstGeom prst="roundRect">
            <a:avLst>
              <a:gd name="adj" fmla="val 8594"/>
            </a:avLst>
          </a:prstGeom>
          <a:solidFill>
            <a:srgbClr val="FFFFFF">
              <a:shade val="85000"/>
            </a:srgbClr>
          </a:solidFill>
          <a:ln>
            <a:noFill/>
          </a:ln>
          <a:effectLst/>
        </p:spPr>
      </p:pic>
      <p:grpSp>
        <p:nvGrpSpPr>
          <p:cNvPr id="58" name="Group 57"/>
          <p:cNvGrpSpPr/>
          <p:nvPr/>
        </p:nvGrpSpPr>
        <p:grpSpPr>
          <a:xfrm>
            <a:off x="1136182" y="974248"/>
            <a:ext cx="1008112" cy="2605614"/>
            <a:chOff x="1136182" y="974248"/>
            <a:chExt cx="1008112" cy="2605614"/>
          </a:xfrm>
        </p:grpSpPr>
        <p:sp>
          <p:nvSpPr>
            <p:cNvPr id="34" name="Oval 33"/>
            <p:cNvSpPr/>
            <p:nvPr/>
          </p:nvSpPr>
          <p:spPr>
            <a:xfrm>
              <a:off x="2056978" y="3492541"/>
              <a:ext cx="45719" cy="4571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Oval 34"/>
            <p:cNvSpPr/>
            <p:nvPr/>
          </p:nvSpPr>
          <p:spPr>
            <a:xfrm>
              <a:off x="2098575" y="3534143"/>
              <a:ext cx="45719" cy="4571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Oval 35"/>
            <p:cNvSpPr/>
            <p:nvPr/>
          </p:nvSpPr>
          <p:spPr>
            <a:xfrm>
              <a:off x="2090286" y="3093814"/>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Oval 36"/>
            <p:cNvSpPr/>
            <p:nvPr/>
          </p:nvSpPr>
          <p:spPr>
            <a:xfrm>
              <a:off x="2090294" y="3039808"/>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Oval 37"/>
            <p:cNvSpPr/>
            <p:nvPr/>
          </p:nvSpPr>
          <p:spPr>
            <a:xfrm>
              <a:off x="2018286" y="2607760"/>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Oval 40"/>
            <p:cNvSpPr/>
            <p:nvPr/>
          </p:nvSpPr>
          <p:spPr>
            <a:xfrm>
              <a:off x="1962290" y="2655097"/>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Oval 41"/>
            <p:cNvSpPr/>
            <p:nvPr/>
          </p:nvSpPr>
          <p:spPr>
            <a:xfrm>
              <a:off x="2022958" y="2704427"/>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Oval 43"/>
            <p:cNvSpPr/>
            <p:nvPr/>
          </p:nvSpPr>
          <p:spPr>
            <a:xfrm>
              <a:off x="1352206" y="1941686"/>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Oval 45"/>
            <p:cNvSpPr/>
            <p:nvPr/>
          </p:nvSpPr>
          <p:spPr>
            <a:xfrm>
              <a:off x="1286866" y="1743664"/>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Oval 46"/>
            <p:cNvSpPr/>
            <p:nvPr/>
          </p:nvSpPr>
          <p:spPr>
            <a:xfrm>
              <a:off x="1309546" y="1797670"/>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Oval 47"/>
            <p:cNvSpPr/>
            <p:nvPr/>
          </p:nvSpPr>
          <p:spPr>
            <a:xfrm>
              <a:off x="1370214" y="1760674"/>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Oval 50"/>
            <p:cNvSpPr/>
            <p:nvPr/>
          </p:nvSpPr>
          <p:spPr>
            <a:xfrm>
              <a:off x="1226198" y="1311610"/>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Oval 51"/>
            <p:cNvSpPr/>
            <p:nvPr/>
          </p:nvSpPr>
          <p:spPr>
            <a:xfrm>
              <a:off x="1136182" y="1275606"/>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Oval 52"/>
            <p:cNvSpPr/>
            <p:nvPr/>
          </p:nvSpPr>
          <p:spPr>
            <a:xfrm>
              <a:off x="1280206" y="1149598"/>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Oval 53"/>
            <p:cNvSpPr/>
            <p:nvPr/>
          </p:nvSpPr>
          <p:spPr>
            <a:xfrm>
              <a:off x="1233398" y="1149592"/>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Oval 54"/>
            <p:cNvSpPr/>
            <p:nvPr/>
          </p:nvSpPr>
          <p:spPr>
            <a:xfrm>
              <a:off x="1268858" y="1115572"/>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Oval 55"/>
            <p:cNvSpPr/>
            <p:nvPr/>
          </p:nvSpPr>
          <p:spPr>
            <a:xfrm flipH="1">
              <a:off x="1280198" y="974248"/>
              <a:ext cx="108000" cy="10801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93" name="Oval 15"/>
          <p:cNvSpPr>
            <a:spLocks noChangeArrowheads="1"/>
          </p:cNvSpPr>
          <p:nvPr/>
        </p:nvSpPr>
        <p:spPr bwMode="auto">
          <a:xfrm>
            <a:off x="7768317"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118" name="Oval 11"/>
          <p:cNvSpPr>
            <a:spLocks noChangeAspect="1" noChangeArrowheads="1"/>
          </p:cNvSpPr>
          <p:nvPr/>
        </p:nvSpPr>
        <p:spPr bwMode="auto">
          <a:xfrm>
            <a:off x="889907"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125" name="Oval 13"/>
          <p:cNvSpPr>
            <a:spLocks noChangeArrowheads="1"/>
          </p:cNvSpPr>
          <p:nvPr/>
        </p:nvSpPr>
        <p:spPr bwMode="auto">
          <a:xfrm>
            <a:off x="3641271"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127" name="Oval 15"/>
          <p:cNvSpPr>
            <a:spLocks noChangeArrowheads="1"/>
          </p:cNvSpPr>
          <p:nvPr/>
        </p:nvSpPr>
        <p:spPr bwMode="auto">
          <a:xfrm>
            <a:off x="6392635"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129" name="Rectangle 16"/>
          <p:cNvSpPr>
            <a:spLocks noChangeAspect="1" noChangeArrowheads="1"/>
          </p:cNvSpPr>
          <p:nvPr/>
        </p:nvSpPr>
        <p:spPr bwMode="auto">
          <a:xfrm>
            <a:off x="395536" y="108013"/>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D50845"/>
                </a:solidFill>
              </a:rPr>
              <a:t>Current</a:t>
            </a:r>
          </a:p>
          <a:p>
            <a:r>
              <a:rPr lang="en-US" sz="1600" b="1" dirty="0" smtClean="0">
                <a:solidFill>
                  <a:srgbClr val="D50845"/>
                </a:solidFill>
              </a:rPr>
              <a:t> knowledge</a:t>
            </a:r>
            <a:endParaRPr lang="en-GB" sz="1600" b="1" dirty="0">
              <a:solidFill>
                <a:srgbClr val="D50845"/>
              </a:solidFill>
            </a:endParaRPr>
          </a:p>
        </p:txBody>
      </p:sp>
      <p:sp>
        <p:nvSpPr>
          <p:cNvPr id="132" name="Rectangle 19"/>
          <p:cNvSpPr>
            <a:spLocks noChangeArrowheads="1"/>
          </p:cNvSpPr>
          <p:nvPr/>
        </p:nvSpPr>
        <p:spPr bwMode="auto">
          <a:xfrm>
            <a:off x="3325184" y="26960"/>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124" name="Oval 12"/>
          <p:cNvSpPr>
            <a:spLocks noChangeArrowheads="1"/>
          </p:cNvSpPr>
          <p:nvPr/>
        </p:nvSpPr>
        <p:spPr bwMode="auto">
          <a:xfrm>
            <a:off x="5016953"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88" name="Oval 15"/>
          <p:cNvSpPr>
            <a:spLocks noChangeArrowheads="1"/>
          </p:cNvSpPr>
          <p:nvPr/>
        </p:nvSpPr>
        <p:spPr bwMode="auto">
          <a:xfrm>
            <a:off x="2265589"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89" name="Rectangle 16"/>
          <p:cNvSpPr>
            <a:spLocks noChangeArrowheads="1"/>
          </p:cNvSpPr>
          <p:nvPr/>
        </p:nvSpPr>
        <p:spPr bwMode="auto">
          <a:xfrm>
            <a:off x="1835697" y="114366"/>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92" name="Rectangle 19"/>
          <p:cNvSpPr>
            <a:spLocks noChangeArrowheads="1"/>
          </p:cNvSpPr>
          <p:nvPr/>
        </p:nvSpPr>
        <p:spPr bwMode="auto">
          <a:xfrm>
            <a:off x="7501926" y="106994"/>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94" name="Rectangle 19"/>
          <p:cNvSpPr>
            <a:spLocks noChangeArrowheads="1"/>
          </p:cNvSpPr>
          <p:nvPr/>
        </p:nvSpPr>
        <p:spPr bwMode="auto">
          <a:xfrm>
            <a:off x="6012160" y="43087"/>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95" name="Rectangle 19"/>
          <p:cNvSpPr>
            <a:spLocks noChangeArrowheads="1"/>
          </p:cNvSpPr>
          <p:nvPr/>
        </p:nvSpPr>
        <p:spPr bwMode="auto">
          <a:xfrm>
            <a:off x="4545352" y="119506"/>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pic>
        <p:nvPicPr>
          <p:cNvPr id="115" name="Picture 114" descr="north_arrow_2.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1021" y="3975908"/>
            <a:ext cx="215202" cy="380535"/>
          </a:xfrm>
          <a:prstGeom prst="rect">
            <a:avLst/>
          </a:prstGeom>
        </p:spPr>
      </p:pic>
      <p:cxnSp>
        <p:nvCxnSpPr>
          <p:cNvPr id="96" name="Straight Connector 95"/>
          <p:cNvCxnSpPr/>
          <p:nvPr/>
        </p:nvCxnSpPr>
        <p:spPr>
          <a:xfrm>
            <a:off x="704134" y="4191930"/>
            <a:ext cx="288000" cy="0"/>
          </a:xfrm>
          <a:prstGeom prst="line">
            <a:avLst/>
          </a:prstGeom>
          <a:ln w="22225" cap="flat">
            <a:solidFill>
              <a:schemeClr val="tx1"/>
            </a:solidFill>
            <a:headEnd type="diamond"/>
            <a:tailEnd type="diamond"/>
          </a:ln>
        </p:spPr>
        <p:style>
          <a:lnRef idx="2">
            <a:schemeClr val="accent1"/>
          </a:lnRef>
          <a:fillRef idx="0">
            <a:schemeClr val="accent1"/>
          </a:fillRef>
          <a:effectRef idx="1">
            <a:schemeClr val="accent1"/>
          </a:effectRef>
          <a:fontRef idx="minor">
            <a:schemeClr val="tx1"/>
          </a:fontRef>
        </p:style>
      </p:cxnSp>
      <p:sp>
        <p:nvSpPr>
          <p:cNvPr id="9" name="TextBox 8"/>
          <p:cNvSpPr txBox="1">
            <a:spLocks noChangeAspect="1"/>
          </p:cNvSpPr>
          <p:nvPr/>
        </p:nvSpPr>
        <p:spPr>
          <a:xfrm>
            <a:off x="490224" y="4189943"/>
            <a:ext cx="720080" cy="246221"/>
          </a:xfrm>
          <a:prstGeom prst="rect">
            <a:avLst/>
          </a:prstGeom>
          <a:noFill/>
        </p:spPr>
        <p:txBody>
          <a:bodyPr wrap="square" rtlCol="0">
            <a:spAutoFit/>
          </a:bodyPr>
          <a:lstStyle/>
          <a:p>
            <a:r>
              <a:rPr lang="en-US" sz="1000" dirty="0" smtClean="0"/>
              <a:t>200 km    </a:t>
            </a:r>
            <a:endParaRPr lang="en-US" sz="1000" dirty="0"/>
          </a:p>
        </p:txBody>
      </p:sp>
      <p:grpSp>
        <p:nvGrpSpPr>
          <p:cNvPr id="97" name="Group 96"/>
          <p:cNvGrpSpPr/>
          <p:nvPr/>
        </p:nvGrpSpPr>
        <p:grpSpPr>
          <a:xfrm>
            <a:off x="-2492" y="4487478"/>
            <a:ext cx="9160324" cy="748570"/>
            <a:chOff x="-2492" y="4487476"/>
            <a:chExt cx="9160324" cy="748570"/>
          </a:xfrm>
        </p:grpSpPr>
        <p:pic>
          <p:nvPicPr>
            <p:cNvPr id="98" name="Picture 1" descr="KAUSTLogo.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9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100" name="TextBox 99"/>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59" name="Group 58"/>
          <p:cNvGrpSpPr/>
          <p:nvPr/>
        </p:nvGrpSpPr>
        <p:grpSpPr>
          <a:xfrm>
            <a:off x="5096622" y="2067694"/>
            <a:ext cx="4047378" cy="2375684"/>
            <a:chOff x="5096622" y="2067694"/>
            <a:chExt cx="4047378" cy="2375684"/>
          </a:xfrm>
        </p:grpSpPr>
        <p:grpSp>
          <p:nvGrpSpPr>
            <p:cNvPr id="101" name="Group 100"/>
            <p:cNvGrpSpPr/>
            <p:nvPr/>
          </p:nvGrpSpPr>
          <p:grpSpPr>
            <a:xfrm>
              <a:off x="5096622" y="2067694"/>
              <a:ext cx="3528392" cy="2151937"/>
              <a:chOff x="4716016" y="3645024"/>
              <a:chExt cx="3528392" cy="2151937"/>
            </a:xfrm>
          </p:grpSpPr>
          <p:sp>
            <p:nvSpPr>
              <p:cNvPr id="107" name="Rounded Rectangle 106"/>
              <p:cNvSpPr/>
              <p:nvPr/>
            </p:nvSpPr>
            <p:spPr>
              <a:xfrm>
                <a:off x="4716016" y="4041068"/>
                <a:ext cx="1728192" cy="36004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l">
                  <a:buFont typeface="Arial"/>
                  <a:buChar char="•"/>
                </a:pPr>
                <a:r>
                  <a:rPr lang="en-US" sz="2000" dirty="0" smtClean="0">
                    <a:solidFill>
                      <a:srgbClr val="000000"/>
                    </a:solidFill>
                  </a:rPr>
                  <a:t>Distribution </a:t>
                </a:r>
                <a:endParaRPr lang="en-US" sz="2000" dirty="0">
                  <a:solidFill>
                    <a:srgbClr val="000000"/>
                  </a:solidFill>
                </a:endParaRPr>
              </a:p>
            </p:txBody>
          </p:sp>
          <p:sp>
            <p:nvSpPr>
              <p:cNvPr id="108" name="Rounded Rectangle 107"/>
              <p:cNvSpPr/>
              <p:nvPr/>
            </p:nvSpPr>
            <p:spPr>
              <a:xfrm>
                <a:off x="4716016" y="3645024"/>
                <a:ext cx="3383816" cy="36004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lgn="l">
                  <a:buFont typeface="Arial"/>
                  <a:buChar char="•"/>
                </a:pPr>
                <a:endParaRPr lang="en-US" sz="2000" dirty="0">
                  <a:solidFill>
                    <a:srgbClr val="000000"/>
                  </a:solidFill>
                </a:endParaRPr>
              </a:p>
            </p:txBody>
          </p:sp>
          <p:sp>
            <p:nvSpPr>
              <p:cNvPr id="109" name="Rounded Rectangle 108"/>
              <p:cNvSpPr/>
              <p:nvPr/>
            </p:nvSpPr>
            <p:spPr>
              <a:xfrm>
                <a:off x="4716016" y="3645024"/>
                <a:ext cx="1728192" cy="36004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l">
                  <a:buFont typeface="Arial"/>
                  <a:buChar char="•"/>
                </a:pPr>
                <a:r>
                  <a:rPr lang="en-US" sz="2000" dirty="0">
                    <a:solidFill>
                      <a:schemeClr val="tx1"/>
                    </a:solidFill>
                  </a:rPr>
                  <a:t>Abundance</a:t>
                </a:r>
                <a:r>
                  <a:rPr lang="en-US" sz="2000" dirty="0">
                    <a:solidFill>
                      <a:schemeClr val="bg1">
                        <a:lumMod val="65000"/>
                      </a:schemeClr>
                    </a:solidFill>
                  </a:rPr>
                  <a:t> </a:t>
                </a:r>
              </a:p>
            </p:txBody>
          </p:sp>
          <p:pic>
            <p:nvPicPr>
              <p:cNvPr id="110" name="Picture 109" descr="question-mark-md.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6961940" y="3645024"/>
                <a:ext cx="1282468" cy="2151937"/>
              </a:xfrm>
              <a:prstGeom prst="rect">
                <a:avLst/>
              </a:prstGeom>
            </p:spPr>
          </p:pic>
          <p:sp>
            <p:nvSpPr>
              <p:cNvPr id="111" name="Rounded Rectangle 110"/>
              <p:cNvSpPr/>
              <p:nvPr/>
            </p:nvSpPr>
            <p:spPr>
              <a:xfrm>
                <a:off x="4716016" y="4437112"/>
                <a:ext cx="1872208" cy="36004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l">
                  <a:buFont typeface="Arial"/>
                  <a:buChar char="•"/>
                </a:pPr>
                <a:r>
                  <a:rPr lang="en-US" sz="2000" dirty="0" smtClean="0">
                    <a:solidFill>
                      <a:srgbClr val="000000"/>
                    </a:solidFill>
                  </a:rPr>
                  <a:t>Movements </a:t>
                </a:r>
                <a:endParaRPr lang="en-US" sz="2000" dirty="0">
                  <a:solidFill>
                    <a:srgbClr val="000000"/>
                  </a:solidFill>
                </a:endParaRPr>
              </a:p>
            </p:txBody>
          </p:sp>
          <p:sp>
            <p:nvSpPr>
              <p:cNvPr id="112" name="Rounded Rectangle 111"/>
              <p:cNvSpPr/>
              <p:nvPr/>
            </p:nvSpPr>
            <p:spPr>
              <a:xfrm>
                <a:off x="4716016" y="4833156"/>
                <a:ext cx="2808312" cy="36004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l">
                  <a:buFont typeface="Arial"/>
                  <a:buChar char="•"/>
                </a:pPr>
                <a:r>
                  <a:rPr lang="en-US" sz="2000" dirty="0" smtClean="0">
                    <a:solidFill>
                      <a:srgbClr val="000000"/>
                    </a:solidFill>
                  </a:rPr>
                  <a:t>Genetic connectivity </a:t>
                </a:r>
                <a:endParaRPr lang="en-US" sz="2000" dirty="0">
                  <a:solidFill>
                    <a:srgbClr val="000000"/>
                  </a:solidFill>
                </a:endParaRPr>
              </a:p>
            </p:txBody>
          </p:sp>
          <p:sp>
            <p:nvSpPr>
              <p:cNvPr id="113" name="Rounded Rectangle 112"/>
              <p:cNvSpPr/>
              <p:nvPr/>
            </p:nvSpPr>
            <p:spPr>
              <a:xfrm>
                <a:off x="4716016" y="5229200"/>
                <a:ext cx="1935832" cy="36004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l">
                  <a:buFont typeface="Arial"/>
                  <a:buChar char="•"/>
                </a:pPr>
                <a:r>
                  <a:rPr lang="en-US" sz="2000" dirty="0" smtClean="0">
                    <a:solidFill>
                      <a:srgbClr val="000000"/>
                    </a:solidFill>
                  </a:rPr>
                  <a:t>Key habitats </a:t>
                </a:r>
                <a:endParaRPr lang="en-US" sz="2000" dirty="0">
                  <a:solidFill>
                    <a:srgbClr val="000000"/>
                  </a:solidFill>
                </a:endParaRPr>
              </a:p>
            </p:txBody>
          </p:sp>
        </p:grpSp>
        <p:sp>
          <p:nvSpPr>
            <p:cNvPr id="3" name="TextBox 2"/>
            <p:cNvSpPr txBox="1"/>
            <p:nvPr/>
          </p:nvSpPr>
          <p:spPr>
            <a:xfrm>
              <a:off x="7703840" y="4227934"/>
              <a:ext cx="1440160" cy="215444"/>
            </a:xfrm>
            <a:prstGeom prst="rect">
              <a:avLst/>
            </a:prstGeom>
            <a:noFill/>
          </p:spPr>
          <p:txBody>
            <a:bodyPr wrap="square" rtlCol="0">
              <a:spAutoFit/>
            </a:bodyPr>
            <a:lstStyle/>
            <a:p>
              <a:r>
                <a:rPr lang="en-US" sz="800" dirty="0" err="1" smtClean="0"/>
                <a:t>Spaet</a:t>
              </a:r>
              <a:r>
                <a:rPr lang="en-US" sz="800" dirty="0" smtClean="0"/>
                <a:t> et al. 2012, </a:t>
              </a:r>
              <a:r>
                <a:rPr lang="en-US" sz="800" dirty="0" err="1" smtClean="0"/>
                <a:t>JFishBio</a:t>
              </a:r>
              <a:endParaRPr lang="en-US" sz="800" dirty="0"/>
            </a:p>
          </p:txBody>
        </p:sp>
      </p:grpSp>
    </p:spTree>
    <p:custDataLst>
      <p:tags r:id="rId1"/>
    </p:custDataLst>
    <p:extLst>
      <p:ext uri="{BB962C8B-B14F-4D97-AF65-F5344CB8AC3E}">
        <p14:creationId xmlns:p14="http://schemas.microsoft.com/office/powerpoint/2010/main" val="2573804902"/>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dissolv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d_Sea.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843558"/>
            <a:ext cx="2716765" cy="3566160"/>
          </a:xfrm>
          <a:prstGeom prst="roundRect">
            <a:avLst>
              <a:gd name="adj" fmla="val 8594"/>
            </a:avLst>
          </a:prstGeom>
          <a:solidFill>
            <a:srgbClr val="FFFFFF">
              <a:shade val="85000"/>
            </a:srgbClr>
          </a:solidFill>
          <a:ln>
            <a:noFill/>
          </a:ln>
          <a:effectLst/>
        </p:spPr>
      </p:pic>
      <p:grpSp>
        <p:nvGrpSpPr>
          <p:cNvPr id="49" name="Group 48"/>
          <p:cNvGrpSpPr/>
          <p:nvPr/>
        </p:nvGrpSpPr>
        <p:grpSpPr>
          <a:xfrm>
            <a:off x="1089916" y="820880"/>
            <a:ext cx="3554092" cy="2088232"/>
            <a:chOff x="1117470" y="820880"/>
            <a:chExt cx="3554092" cy="2088232"/>
          </a:xfrm>
        </p:grpSpPr>
        <p:sp>
          <p:nvSpPr>
            <p:cNvPr id="5" name="TextBox 4"/>
            <p:cNvSpPr txBox="1"/>
            <p:nvPr/>
          </p:nvSpPr>
          <p:spPr>
            <a:xfrm>
              <a:off x="1117470" y="877466"/>
              <a:ext cx="310712" cy="496800"/>
            </a:xfrm>
            <a:prstGeom prst="rect">
              <a:avLst/>
            </a:prstGeom>
            <a:noFill/>
            <a:ln w="15875">
              <a:solidFill>
                <a:schemeClr val="bg1"/>
              </a:solidFill>
            </a:ln>
          </p:spPr>
          <p:txBody>
            <a:bodyPr wrap="square" rtlCol="0">
              <a:spAutoFit/>
            </a:bodyPr>
            <a:lstStyle/>
            <a:p>
              <a:endParaRPr lang="en-US" b="1" dirty="0" smtClean="0"/>
            </a:p>
          </p:txBody>
        </p:sp>
        <p:grpSp>
          <p:nvGrpSpPr>
            <p:cNvPr id="45" name="Group 44"/>
            <p:cNvGrpSpPr/>
            <p:nvPr/>
          </p:nvGrpSpPr>
          <p:grpSpPr>
            <a:xfrm>
              <a:off x="1412874" y="820880"/>
              <a:ext cx="3258688" cy="2088232"/>
              <a:chOff x="1412874" y="820880"/>
              <a:chExt cx="3258688" cy="2088232"/>
            </a:xfrm>
          </p:grpSpPr>
          <p:cxnSp>
            <p:nvCxnSpPr>
              <p:cNvPr id="123" name="Straight Connector 122"/>
              <p:cNvCxnSpPr/>
              <p:nvPr/>
            </p:nvCxnSpPr>
            <p:spPr>
              <a:xfrm>
                <a:off x="1412874" y="1347614"/>
                <a:ext cx="1955556" cy="1512168"/>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19" name="Picture 18" descr="Red_Sea.jpg"/>
              <p:cNvPicPr>
                <a:picLocks noChangeAspect="1"/>
              </p:cNvPicPr>
              <p:nvPr/>
            </p:nvPicPr>
            <p:blipFill rotWithShape="1">
              <a:blip r:embed="rId4" cstate="print">
                <a:extLst>
                  <a:ext uri="{28A0092B-C50C-407E-A947-70E740481C1C}">
                    <a14:useLocalDpi xmlns:a14="http://schemas.microsoft.com/office/drawing/2010/main" val="0"/>
                  </a:ext>
                </a:extLst>
              </a:blip>
              <a:srcRect l="24638" r="62992" b="85283"/>
              <a:stretch/>
            </p:blipFill>
            <p:spPr>
              <a:xfrm>
                <a:off x="3334410" y="820880"/>
                <a:ext cx="1337152" cy="2088232"/>
              </a:xfrm>
              <a:prstGeom prst="roundRect">
                <a:avLst>
                  <a:gd name="adj" fmla="val 8594"/>
                </a:avLst>
              </a:prstGeom>
              <a:solidFill>
                <a:srgbClr val="FFFFFF">
                  <a:shade val="85000"/>
                </a:srgbClr>
              </a:solidFill>
              <a:ln>
                <a:noFill/>
              </a:ln>
              <a:effectLst/>
            </p:spPr>
          </p:pic>
          <p:sp>
            <p:nvSpPr>
              <p:cNvPr id="87" name="Oval 86"/>
              <p:cNvSpPr/>
              <p:nvPr/>
            </p:nvSpPr>
            <p:spPr>
              <a:xfrm flipH="1" flipV="1">
                <a:off x="3425130" y="2771765"/>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85" name="Oval 84"/>
              <p:cNvSpPr/>
              <p:nvPr/>
            </p:nvSpPr>
            <p:spPr>
              <a:xfrm>
                <a:off x="3785170" y="2681749"/>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6" name="Oval 85"/>
              <p:cNvSpPr/>
              <p:nvPr/>
            </p:nvSpPr>
            <p:spPr>
              <a:xfrm>
                <a:off x="3944494" y="1977678"/>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0" name="Oval 89"/>
              <p:cNvSpPr/>
              <p:nvPr/>
            </p:nvSpPr>
            <p:spPr>
              <a:xfrm>
                <a:off x="4016502" y="1923678"/>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1" name="Oval 90"/>
              <p:cNvSpPr/>
              <p:nvPr/>
            </p:nvSpPr>
            <p:spPr>
              <a:xfrm>
                <a:off x="4016502" y="1995686"/>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TextBox 38"/>
              <p:cNvSpPr txBox="1"/>
              <p:nvPr/>
            </p:nvSpPr>
            <p:spPr>
              <a:xfrm>
                <a:off x="4088510" y="1446274"/>
                <a:ext cx="144016" cy="108011"/>
              </a:xfrm>
              <a:prstGeom prst="rect">
                <a:avLst/>
              </a:prstGeom>
              <a:noFill/>
              <a:ln w="15875">
                <a:solidFill>
                  <a:schemeClr val="bg1"/>
                </a:solidFill>
              </a:ln>
            </p:spPr>
            <p:txBody>
              <a:bodyPr wrap="square" rtlCol="0">
                <a:spAutoFit/>
              </a:bodyPr>
              <a:lstStyle/>
              <a:p>
                <a:endParaRPr lang="en-US" dirty="0" smtClean="0"/>
              </a:p>
            </p:txBody>
          </p:sp>
          <p:cxnSp>
            <p:nvCxnSpPr>
              <p:cNvPr id="21" name="Straight Connector 20"/>
              <p:cNvCxnSpPr/>
              <p:nvPr/>
            </p:nvCxnSpPr>
            <p:spPr>
              <a:xfrm flipV="1">
                <a:off x="1435554" y="843558"/>
                <a:ext cx="1932876" cy="37991"/>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16" name="Oval 115"/>
              <p:cNvSpPr/>
              <p:nvPr/>
            </p:nvSpPr>
            <p:spPr>
              <a:xfrm flipH="1">
                <a:off x="4099850" y="1442300"/>
                <a:ext cx="108000" cy="10801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pSp>
        <p:nvGrpSpPr>
          <p:cNvPr id="57" name="Group 56"/>
          <p:cNvGrpSpPr/>
          <p:nvPr/>
        </p:nvGrpSpPr>
        <p:grpSpPr>
          <a:xfrm>
            <a:off x="4232526" y="820880"/>
            <a:ext cx="3034535" cy="1177337"/>
            <a:chOff x="4232526" y="820880"/>
            <a:chExt cx="3034535" cy="1177337"/>
          </a:xfrm>
        </p:grpSpPr>
        <p:pic>
          <p:nvPicPr>
            <p:cNvPr id="12" name="Picture 11" descr="Eilat_google.jpg"/>
            <p:cNvPicPr>
              <a:picLocks noChangeAspect="1"/>
            </p:cNvPicPr>
            <p:nvPr/>
          </p:nvPicPr>
          <p:blipFill rotWithShape="1">
            <a:blip r:embed="rId5">
              <a:extLst>
                <a:ext uri="{28A0092B-C50C-407E-A947-70E740481C1C}">
                  <a14:useLocalDpi xmlns:a14="http://schemas.microsoft.com/office/drawing/2010/main" val="0"/>
                </a:ext>
              </a:extLst>
            </a:blip>
            <a:srcRect l="38560" t="40331" r="6874" b="17552"/>
            <a:stretch/>
          </p:blipFill>
          <p:spPr>
            <a:xfrm>
              <a:off x="5096622" y="820880"/>
              <a:ext cx="2170439" cy="1177337"/>
            </a:xfrm>
            <a:prstGeom prst="roundRect">
              <a:avLst>
                <a:gd name="adj" fmla="val 8594"/>
              </a:avLst>
            </a:prstGeom>
            <a:solidFill>
              <a:srgbClr val="FFFFFF">
                <a:shade val="85000"/>
              </a:srgbClr>
            </a:solidFill>
            <a:ln>
              <a:noFill/>
            </a:ln>
            <a:effectLst/>
          </p:spPr>
        </p:pic>
        <p:grpSp>
          <p:nvGrpSpPr>
            <p:cNvPr id="50" name="Group 49"/>
            <p:cNvGrpSpPr/>
            <p:nvPr/>
          </p:nvGrpSpPr>
          <p:grpSpPr>
            <a:xfrm>
              <a:off x="5816702" y="1489923"/>
              <a:ext cx="936096" cy="267807"/>
              <a:chOff x="5816702" y="1489923"/>
              <a:chExt cx="936096" cy="267807"/>
            </a:xfrm>
          </p:grpSpPr>
          <p:sp>
            <p:nvSpPr>
              <p:cNvPr id="63" name="Oval 62"/>
              <p:cNvSpPr/>
              <p:nvPr/>
            </p:nvSpPr>
            <p:spPr>
              <a:xfrm>
                <a:off x="581670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4" name="Oval 63"/>
              <p:cNvSpPr/>
              <p:nvPr/>
            </p:nvSpPr>
            <p:spPr>
              <a:xfrm>
                <a:off x="606054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5" name="Oval 64"/>
              <p:cNvSpPr/>
              <p:nvPr/>
            </p:nvSpPr>
            <p:spPr>
              <a:xfrm>
                <a:off x="618246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6" name="Oval 65"/>
              <p:cNvSpPr/>
              <p:nvPr/>
            </p:nvSpPr>
            <p:spPr>
              <a:xfrm>
                <a:off x="630438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7" name="Oval 66"/>
              <p:cNvSpPr/>
              <p:nvPr/>
            </p:nvSpPr>
            <p:spPr>
              <a:xfrm>
                <a:off x="642630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8" name="Oval 67"/>
              <p:cNvSpPr/>
              <p:nvPr/>
            </p:nvSpPr>
            <p:spPr>
              <a:xfrm>
                <a:off x="5938622" y="14899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9" name="Oval 68"/>
              <p:cNvSpPr/>
              <p:nvPr/>
            </p:nvSpPr>
            <p:spPr>
              <a:xfrm>
                <a:off x="5816702"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0" name="Oval 69"/>
              <p:cNvSpPr/>
              <p:nvPr/>
            </p:nvSpPr>
            <p:spPr>
              <a:xfrm>
                <a:off x="5960718"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1" name="Oval 70"/>
              <p:cNvSpPr/>
              <p:nvPr/>
            </p:nvSpPr>
            <p:spPr>
              <a:xfrm>
                <a:off x="6104742"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2" name="Oval 71"/>
              <p:cNvSpPr/>
              <p:nvPr/>
            </p:nvSpPr>
            <p:spPr>
              <a:xfrm>
                <a:off x="6248758"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3" name="Oval 72"/>
              <p:cNvSpPr/>
              <p:nvPr/>
            </p:nvSpPr>
            <p:spPr>
              <a:xfrm>
                <a:off x="6401158"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4" name="Oval 73"/>
              <p:cNvSpPr/>
              <p:nvPr/>
            </p:nvSpPr>
            <p:spPr>
              <a:xfrm>
                <a:off x="6536782"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5" name="Oval 74"/>
              <p:cNvSpPr/>
              <p:nvPr/>
            </p:nvSpPr>
            <p:spPr>
              <a:xfrm>
                <a:off x="6680798" y="1604223"/>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6" name="Oval 75"/>
              <p:cNvSpPr/>
              <p:nvPr/>
            </p:nvSpPr>
            <p:spPr>
              <a:xfrm>
                <a:off x="5816702" y="1703730"/>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7" name="Oval 76"/>
              <p:cNvSpPr/>
              <p:nvPr/>
            </p:nvSpPr>
            <p:spPr>
              <a:xfrm>
                <a:off x="5969102" y="1703730"/>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3" name="Oval 82"/>
              <p:cNvSpPr/>
              <p:nvPr/>
            </p:nvSpPr>
            <p:spPr>
              <a:xfrm>
                <a:off x="6121502" y="1703730"/>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4" name="Oval 83"/>
              <p:cNvSpPr/>
              <p:nvPr/>
            </p:nvSpPr>
            <p:spPr>
              <a:xfrm>
                <a:off x="6248758" y="1703730"/>
                <a:ext cx="72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cxnSp>
          <p:nvCxnSpPr>
            <p:cNvPr id="40" name="Straight Connector 39"/>
            <p:cNvCxnSpPr/>
            <p:nvPr/>
          </p:nvCxnSpPr>
          <p:spPr>
            <a:xfrm flipV="1">
              <a:off x="4232526" y="854897"/>
              <a:ext cx="915538" cy="576064"/>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232526" y="1563638"/>
              <a:ext cx="915538" cy="432048"/>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pic>
        <p:nvPicPr>
          <p:cNvPr id="2" name="Picture 1" descr="Iago.png"/>
          <p:cNvPicPr>
            <a:picLocks noChangeAspect="1"/>
          </p:cNvPicPr>
          <p:nvPr/>
        </p:nvPicPr>
        <p:blipFill rotWithShape="1">
          <a:blip r:embed="rId6">
            <a:extLst>
              <a:ext uri="{28A0092B-C50C-407E-A947-70E740481C1C}">
                <a14:useLocalDpi xmlns:a14="http://schemas.microsoft.com/office/drawing/2010/main" val="0"/>
              </a:ext>
            </a:extLst>
          </a:blip>
          <a:srcRect l="16908" t="27274" r="5709" b="32682"/>
          <a:stretch/>
        </p:blipFill>
        <p:spPr>
          <a:xfrm>
            <a:off x="5823539" y="826302"/>
            <a:ext cx="1444663" cy="483436"/>
          </a:xfrm>
          <a:prstGeom prst="roundRect">
            <a:avLst>
              <a:gd name="adj" fmla="val 8594"/>
            </a:avLst>
          </a:prstGeom>
          <a:solidFill>
            <a:srgbClr val="FFFFFF">
              <a:shade val="85000"/>
            </a:srgbClr>
          </a:solidFill>
          <a:ln>
            <a:noFill/>
          </a:ln>
          <a:effectLst/>
        </p:spPr>
      </p:pic>
      <p:grpSp>
        <p:nvGrpSpPr>
          <p:cNvPr id="58" name="Group 57"/>
          <p:cNvGrpSpPr/>
          <p:nvPr/>
        </p:nvGrpSpPr>
        <p:grpSpPr>
          <a:xfrm>
            <a:off x="1136182" y="974248"/>
            <a:ext cx="1008112" cy="2605614"/>
            <a:chOff x="1136182" y="974248"/>
            <a:chExt cx="1008112" cy="2605614"/>
          </a:xfrm>
        </p:grpSpPr>
        <p:sp>
          <p:nvSpPr>
            <p:cNvPr id="34" name="Oval 33"/>
            <p:cNvSpPr/>
            <p:nvPr/>
          </p:nvSpPr>
          <p:spPr>
            <a:xfrm>
              <a:off x="2056978" y="3492541"/>
              <a:ext cx="45719" cy="4571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Oval 34"/>
            <p:cNvSpPr/>
            <p:nvPr/>
          </p:nvSpPr>
          <p:spPr>
            <a:xfrm>
              <a:off x="2098575" y="3534143"/>
              <a:ext cx="45719" cy="4571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Oval 35"/>
            <p:cNvSpPr/>
            <p:nvPr/>
          </p:nvSpPr>
          <p:spPr>
            <a:xfrm>
              <a:off x="2090286" y="3093814"/>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Oval 36"/>
            <p:cNvSpPr/>
            <p:nvPr/>
          </p:nvSpPr>
          <p:spPr>
            <a:xfrm>
              <a:off x="2090294" y="3039808"/>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Oval 37"/>
            <p:cNvSpPr/>
            <p:nvPr/>
          </p:nvSpPr>
          <p:spPr>
            <a:xfrm>
              <a:off x="2018286" y="2607760"/>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Oval 40"/>
            <p:cNvSpPr/>
            <p:nvPr/>
          </p:nvSpPr>
          <p:spPr>
            <a:xfrm>
              <a:off x="1962290" y="2655097"/>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Oval 41"/>
            <p:cNvSpPr/>
            <p:nvPr/>
          </p:nvSpPr>
          <p:spPr>
            <a:xfrm>
              <a:off x="2022958" y="2704427"/>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Oval 43"/>
            <p:cNvSpPr/>
            <p:nvPr/>
          </p:nvSpPr>
          <p:spPr>
            <a:xfrm>
              <a:off x="1352206" y="1941686"/>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Oval 45"/>
            <p:cNvSpPr/>
            <p:nvPr/>
          </p:nvSpPr>
          <p:spPr>
            <a:xfrm>
              <a:off x="1286866" y="1743664"/>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Oval 46"/>
            <p:cNvSpPr/>
            <p:nvPr/>
          </p:nvSpPr>
          <p:spPr>
            <a:xfrm>
              <a:off x="1309546" y="1797670"/>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Oval 47"/>
            <p:cNvSpPr/>
            <p:nvPr/>
          </p:nvSpPr>
          <p:spPr>
            <a:xfrm>
              <a:off x="1370214" y="1760674"/>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Oval 50"/>
            <p:cNvSpPr/>
            <p:nvPr/>
          </p:nvSpPr>
          <p:spPr>
            <a:xfrm>
              <a:off x="1226198" y="1311610"/>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Oval 51"/>
            <p:cNvSpPr/>
            <p:nvPr/>
          </p:nvSpPr>
          <p:spPr>
            <a:xfrm>
              <a:off x="1136182" y="1275606"/>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Oval 52"/>
            <p:cNvSpPr/>
            <p:nvPr/>
          </p:nvSpPr>
          <p:spPr>
            <a:xfrm>
              <a:off x="1280206" y="1149598"/>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Oval 53"/>
            <p:cNvSpPr/>
            <p:nvPr/>
          </p:nvSpPr>
          <p:spPr>
            <a:xfrm>
              <a:off x="1233398" y="1149592"/>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Oval 54"/>
            <p:cNvSpPr/>
            <p:nvPr/>
          </p:nvSpPr>
          <p:spPr>
            <a:xfrm>
              <a:off x="1268858" y="1115572"/>
              <a:ext cx="46800" cy="468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Oval 55"/>
            <p:cNvSpPr/>
            <p:nvPr/>
          </p:nvSpPr>
          <p:spPr>
            <a:xfrm flipH="1">
              <a:off x="1280198" y="974248"/>
              <a:ext cx="108000" cy="10801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93" name="Oval 15"/>
          <p:cNvSpPr>
            <a:spLocks noChangeArrowheads="1"/>
          </p:cNvSpPr>
          <p:nvPr/>
        </p:nvSpPr>
        <p:spPr bwMode="auto">
          <a:xfrm>
            <a:off x="7768317"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118" name="Oval 11"/>
          <p:cNvSpPr>
            <a:spLocks noChangeAspect="1" noChangeArrowheads="1"/>
          </p:cNvSpPr>
          <p:nvPr/>
        </p:nvSpPr>
        <p:spPr bwMode="auto">
          <a:xfrm>
            <a:off x="889907"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125" name="Oval 13"/>
          <p:cNvSpPr>
            <a:spLocks noChangeArrowheads="1"/>
          </p:cNvSpPr>
          <p:nvPr/>
        </p:nvSpPr>
        <p:spPr bwMode="auto">
          <a:xfrm>
            <a:off x="3641271"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127" name="Oval 15"/>
          <p:cNvSpPr>
            <a:spLocks noChangeArrowheads="1"/>
          </p:cNvSpPr>
          <p:nvPr/>
        </p:nvSpPr>
        <p:spPr bwMode="auto">
          <a:xfrm>
            <a:off x="6392635"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129" name="Rectangle 16"/>
          <p:cNvSpPr>
            <a:spLocks noChangeAspect="1" noChangeArrowheads="1"/>
          </p:cNvSpPr>
          <p:nvPr/>
        </p:nvSpPr>
        <p:spPr bwMode="auto">
          <a:xfrm>
            <a:off x="395536" y="108013"/>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D50845"/>
                </a:solidFill>
              </a:rPr>
              <a:t>Current</a:t>
            </a:r>
          </a:p>
          <a:p>
            <a:r>
              <a:rPr lang="en-US" sz="1600" b="1" dirty="0" smtClean="0">
                <a:solidFill>
                  <a:srgbClr val="D50845"/>
                </a:solidFill>
              </a:rPr>
              <a:t> knowledge</a:t>
            </a:r>
            <a:endParaRPr lang="en-GB" sz="1600" b="1" dirty="0">
              <a:solidFill>
                <a:srgbClr val="D50845"/>
              </a:solidFill>
            </a:endParaRPr>
          </a:p>
        </p:txBody>
      </p:sp>
      <p:sp>
        <p:nvSpPr>
          <p:cNvPr id="132" name="Rectangle 19"/>
          <p:cNvSpPr>
            <a:spLocks noChangeArrowheads="1"/>
          </p:cNvSpPr>
          <p:nvPr/>
        </p:nvSpPr>
        <p:spPr bwMode="auto">
          <a:xfrm>
            <a:off x="3325184" y="26960"/>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124" name="Oval 12"/>
          <p:cNvSpPr>
            <a:spLocks noChangeArrowheads="1"/>
          </p:cNvSpPr>
          <p:nvPr/>
        </p:nvSpPr>
        <p:spPr bwMode="auto">
          <a:xfrm>
            <a:off x="5016953"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88" name="Oval 15"/>
          <p:cNvSpPr>
            <a:spLocks noChangeArrowheads="1"/>
          </p:cNvSpPr>
          <p:nvPr/>
        </p:nvSpPr>
        <p:spPr bwMode="auto">
          <a:xfrm>
            <a:off x="2265589" y="261030"/>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89" name="Rectangle 16"/>
          <p:cNvSpPr>
            <a:spLocks noChangeArrowheads="1"/>
          </p:cNvSpPr>
          <p:nvPr/>
        </p:nvSpPr>
        <p:spPr bwMode="auto">
          <a:xfrm>
            <a:off x="1835697" y="114366"/>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92" name="Rectangle 19"/>
          <p:cNvSpPr>
            <a:spLocks noChangeArrowheads="1"/>
          </p:cNvSpPr>
          <p:nvPr/>
        </p:nvSpPr>
        <p:spPr bwMode="auto">
          <a:xfrm>
            <a:off x="7501926" y="106994"/>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94" name="Rectangle 19"/>
          <p:cNvSpPr>
            <a:spLocks noChangeArrowheads="1"/>
          </p:cNvSpPr>
          <p:nvPr/>
        </p:nvSpPr>
        <p:spPr bwMode="auto">
          <a:xfrm>
            <a:off x="6012160" y="43087"/>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95" name="Rectangle 19"/>
          <p:cNvSpPr>
            <a:spLocks noChangeArrowheads="1"/>
          </p:cNvSpPr>
          <p:nvPr/>
        </p:nvSpPr>
        <p:spPr bwMode="auto">
          <a:xfrm>
            <a:off x="4545352" y="119506"/>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pic>
        <p:nvPicPr>
          <p:cNvPr id="115" name="Picture 114" descr="north_arrow_2.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1021" y="3975908"/>
            <a:ext cx="215202" cy="380535"/>
          </a:xfrm>
          <a:prstGeom prst="rect">
            <a:avLst/>
          </a:prstGeom>
        </p:spPr>
      </p:pic>
      <p:grpSp>
        <p:nvGrpSpPr>
          <p:cNvPr id="97" name="Group 96"/>
          <p:cNvGrpSpPr/>
          <p:nvPr/>
        </p:nvGrpSpPr>
        <p:grpSpPr>
          <a:xfrm>
            <a:off x="-2492" y="4487478"/>
            <a:ext cx="9160324" cy="748570"/>
            <a:chOff x="-2492" y="4487476"/>
            <a:chExt cx="9160324" cy="748570"/>
          </a:xfrm>
        </p:grpSpPr>
        <p:pic>
          <p:nvPicPr>
            <p:cNvPr id="98" name="Picture 1" descr="KAUSTLogo.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9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100" name="TextBox 99"/>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sp>
        <p:nvSpPr>
          <p:cNvPr id="102" name="Oval 101"/>
          <p:cNvSpPr/>
          <p:nvPr/>
        </p:nvSpPr>
        <p:spPr>
          <a:xfrm flipH="1" flipV="1">
            <a:off x="3425130" y="2771765"/>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103" name="Oval 102"/>
          <p:cNvSpPr/>
          <p:nvPr/>
        </p:nvSpPr>
        <p:spPr>
          <a:xfrm>
            <a:off x="3785170" y="2681749"/>
            <a:ext cx="54000" cy="54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4" name="Picture 103" descr="IMG_5378.JPG"/>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347864" y="2931790"/>
            <a:ext cx="2924301" cy="1479600"/>
          </a:xfrm>
          <a:prstGeom prst="roundRect">
            <a:avLst>
              <a:gd name="adj" fmla="val 8594"/>
            </a:avLst>
          </a:prstGeom>
          <a:solidFill>
            <a:srgbClr val="FFFFFF">
              <a:shade val="85000"/>
            </a:srgbClr>
          </a:solidFill>
          <a:ln>
            <a:noFill/>
          </a:ln>
          <a:effectLst/>
        </p:spPr>
      </p:pic>
      <p:sp>
        <p:nvSpPr>
          <p:cNvPr id="105" name="TextBox 104"/>
          <p:cNvSpPr txBox="1"/>
          <p:nvPr/>
        </p:nvSpPr>
        <p:spPr>
          <a:xfrm>
            <a:off x="4861169" y="4061457"/>
            <a:ext cx="1511030" cy="382501"/>
          </a:xfrm>
          <a:prstGeom prst="rect">
            <a:avLst/>
          </a:prstGeom>
          <a:noFill/>
        </p:spPr>
        <p:txBody>
          <a:bodyPr wrap="none" rtlCol="0">
            <a:spAutoFit/>
          </a:bodyPr>
          <a:lstStyle/>
          <a:p>
            <a:r>
              <a:rPr lang="en-US" sz="1200" i="1" dirty="0" smtClean="0">
                <a:solidFill>
                  <a:srgbClr val="FFFFFF"/>
                </a:solidFill>
              </a:rPr>
              <a:t>C. </a:t>
            </a:r>
            <a:r>
              <a:rPr lang="en-US" sz="1200" i="1" dirty="0" err="1" smtClean="0">
                <a:solidFill>
                  <a:srgbClr val="FFFFFF"/>
                </a:solidFill>
              </a:rPr>
              <a:t>amboinensis</a:t>
            </a:r>
            <a:endParaRPr lang="en-US" sz="1200" i="1" dirty="0">
              <a:solidFill>
                <a:srgbClr val="FFFFFF"/>
              </a:solidFill>
            </a:endParaRPr>
          </a:p>
        </p:txBody>
      </p:sp>
      <p:pic>
        <p:nvPicPr>
          <p:cNvPr id="106" name="Picture 105" descr="IMG_0245.JPG"/>
          <p:cNvPicPr>
            <a:picLocks noChangeAspect="1"/>
          </p:cNvPicPr>
          <p:nvPr/>
        </p:nvPicPr>
        <p:blipFill rotWithShape="1">
          <a:blip r:embed="rId11" cstate="print">
            <a:extLst>
              <a:ext uri="{28A0092B-C50C-407E-A947-70E740481C1C}">
                <a14:useLocalDpi xmlns:a14="http://schemas.microsoft.com/office/drawing/2010/main" val="0"/>
              </a:ext>
            </a:extLst>
          </a:blip>
          <a:srcRect l="21647" t="15998" r="28295" b="17141"/>
          <a:stretch/>
        </p:blipFill>
        <p:spPr>
          <a:xfrm rot="10800000">
            <a:off x="6510763" y="2931790"/>
            <a:ext cx="1661637" cy="1479600"/>
          </a:xfrm>
          <a:prstGeom prst="roundRect">
            <a:avLst>
              <a:gd name="adj" fmla="val 8594"/>
            </a:avLst>
          </a:prstGeom>
          <a:solidFill>
            <a:srgbClr val="FFFFFF">
              <a:shade val="85000"/>
            </a:srgbClr>
          </a:solidFill>
          <a:ln>
            <a:noFill/>
          </a:ln>
          <a:effectLst/>
        </p:spPr>
      </p:pic>
      <p:sp>
        <p:nvSpPr>
          <p:cNvPr id="114" name="TextBox 113"/>
          <p:cNvSpPr txBox="1"/>
          <p:nvPr/>
        </p:nvSpPr>
        <p:spPr>
          <a:xfrm>
            <a:off x="6516216" y="2870815"/>
            <a:ext cx="1300418" cy="276999"/>
          </a:xfrm>
          <a:prstGeom prst="rect">
            <a:avLst/>
          </a:prstGeom>
          <a:noFill/>
        </p:spPr>
        <p:txBody>
          <a:bodyPr wrap="none" rtlCol="0">
            <a:spAutoFit/>
          </a:bodyPr>
          <a:lstStyle/>
          <a:p>
            <a:r>
              <a:rPr lang="en-US" sz="1200" i="1" dirty="0">
                <a:solidFill>
                  <a:srgbClr val="FFFFFF"/>
                </a:solidFill>
              </a:rPr>
              <a:t>A</a:t>
            </a:r>
            <a:r>
              <a:rPr lang="en-US" sz="1200" i="1" dirty="0" smtClean="0">
                <a:solidFill>
                  <a:srgbClr val="FFFFFF"/>
                </a:solidFill>
              </a:rPr>
              <a:t>. </a:t>
            </a:r>
            <a:r>
              <a:rPr lang="en-US" sz="1200" i="1" dirty="0" err="1" smtClean="0">
                <a:solidFill>
                  <a:srgbClr val="FFFFFF"/>
                </a:solidFill>
              </a:rPr>
              <a:t>superciliosus</a:t>
            </a:r>
            <a:endParaRPr lang="en-US" sz="1200" i="1" dirty="0">
              <a:solidFill>
                <a:srgbClr val="FFFFFF"/>
              </a:solidFill>
            </a:endParaRPr>
          </a:p>
        </p:txBody>
      </p:sp>
      <p:sp>
        <p:nvSpPr>
          <p:cNvPr id="117" name="TextBox 116"/>
          <p:cNvSpPr txBox="1"/>
          <p:nvPr/>
        </p:nvSpPr>
        <p:spPr>
          <a:xfrm>
            <a:off x="3203848" y="4300522"/>
            <a:ext cx="1656184" cy="215444"/>
          </a:xfrm>
          <a:prstGeom prst="rect">
            <a:avLst/>
          </a:prstGeom>
          <a:noFill/>
        </p:spPr>
        <p:txBody>
          <a:bodyPr wrap="square" rtlCol="0">
            <a:spAutoFit/>
          </a:bodyPr>
          <a:lstStyle/>
          <a:p>
            <a:r>
              <a:rPr lang="en-US" sz="800" dirty="0" err="1">
                <a:solidFill>
                  <a:srgbClr val="000000"/>
                </a:solidFill>
              </a:rPr>
              <a:t>Spaet</a:t>
            </a:r>
            <a:r>
              <a:rPr lang="en-US" sz="800" dirty="0">
                <a:solidFill>
                  <a:srgbClr val="000000"/>
                </a:solidFill>
              </a:rPr>
              <a:t> et al. 2011, </a:t>
            </a:r>
            <a:r>
              <a:rPr lang="en-US" sz="800" dirty="0" err="1" smtClean="0">
                <a:solidFill>
                  <a:srgbClr val="000000"/>
                </a:solidFill>
              </a:rPr>
              <a:t>ZooMidEast</a:t>
            </a:r>
            <a:endParaRPr lang="en-US" sz="800" dirty="0">
              <a:solidFill>
                <a:srgbClr val="000000"/>
              </a:solidFill>
            </a:endParaRPr>
          </a:p>
        </p:txBody>
      </p:sp>
      <p:cxnSp>
        <p:nvCxnSpPr>
          <p:cNvPr id="107" name="Straight Connector 106"/>
          <p:cNvCxnSpPr/>
          <p:nvPr/>
        </p:nvCxnSpPr>
        <p:spPr>
          <a:xfrm>
            <a:off x="704134" y="4191930"/>
            <a:ext cx="288000" cy="0"/>
          </a:xfrm>
          <a:prstGeom prst="line">
            <a:avLst/>
          </a:prstGeom>
          <a:ln w="22225" cap="flat">
            <a:solidFill>
              <a:schemeClr val="tx1"/>
            </a:solidFill>
            <a:headEnd type="diamond"/>
            <a:tailEnd type="diamond"/>
          </a:ln>
        </p:spPr>
        <p:style>
          <a:lnRef idx="2">
            <a:schemeClr val="accent1"/>
          </a:lnRef>
          <a:fillRef idx="0">
            <a:schemeClr val="accent1"/>
          </a:fillRef>
          <a:effectRef idx="1">
            <a:schemeClr val="accent1"/>
          </a:effectRef>
          <a:fontRef idx="minor">
            <a:schemeClr val="tx1"/>
          </a:fontRef>
        </p:style>
      </p:cxnSp>
      <p:sp>
        <p:nvSpPr>
          <p:cNvPr id="108" name="TextBox 107"/>
          <p:cNvSpPr txBox="1">
            <a:spLocks noChangeAspect="1"/>
          </p:cNvSpPr>
          <p:nvPr/>
        </p:nvSpPr>
        <p:spPr>
          <a:xfrm>
            <a:off x="490224" y="4189943"/>
            <a:ext cx="720080" cy="246221"/>
          </a:xfrm>
          <a:prstGeom prst="rect">
            <a:avLst/>
          </a:prstGeom>
          <a:noFill/>
        </p:spPr>
        <p:txBody>
          <a:bodyPr wrap="square" rtlCol="0">
            <a:spAutoFit/>
          </a:bodyPr>
          <a:lstStyle/>
          <a:p>
            <a:r>
              <a:rPr lang="en-US" sz="1000" dirty="0" smtClean="0"/>
              <a:t>200 km    </a:t>
            </a:r>
            <a:endParaRPr lang="en-US" sz="1000" dirty="0"/>
          </a:p>
        </p:txBody>
      </p:sp>
    </p:spTree>
    <p:custDataLst>
      <p:tags r:id="rId1"/>
    </p:custDataLst>
    <p:extLst>
      <p:ext uri="{BB962C8B-B14F-4D97-AF65-F5344CB8AC3E}">
        <p14:creationId xmlns:p14="http://schemas.microsoft.com/office/powerpoint/2010/main" val="1333648127"/>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30"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pic>
        <p:nvPicPr>
          <p:cNvPr id="4" name="Picture 3" descr="IMG_0297.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9087" y="843561"/>
            <a:ext cx="1921986" cy="1434943"/>
          </a:xfrm>
          <a:prstGeom prst="roundRect">
            <a:avLst>
              <a:gd name="adj" fmla="val 8594"/>
            </a:avLst>
          </a:prstGeom>
          <a:solidFill>
            <a:srgbClr val="FFFFFF">
              <a:shade val="85000"/>
            </a:srgbClr>
          </a:solidFill>
          <a:ln>
            <a:noFill/>
          </a:ln>
          <a:effectLst/>
        </p:spPr>
      </p:pic>
      <p:sp>
        <p:nvSpPr>
          <p:cNvPr id="5" name="TextBox 4"/>
          <p:cNvSpPr txBox="1"/>
          <p:nvPr/>
        </p:nvSpPr>
        <p:spPr>
          <a:xfrm>
            <a:off x="3419872" y="762258"/>
            <a:ext cx="2088232" cy="369332"/>
          </a:xfrm>
          <a:prstGeom prst="rect">
            <a:avLst/>
          </a:prstGeom>
          <a:noFill/>
        </p:spPr>
        <p:txBody>
          <a:bodyPr wrap="square" rtlCol="0">
            <a:spAutoFit/>
          </a:bodyPr>
          <a:lstStyle/>
          <a:p>
            <a:r>
              <a:rPr lang="en-US" dirty="0" smtClean="0">
                <a:latin typeface="+mn-lt"/>
              </a:rPr>
              <a:t>Market surveys</a:t>
            </a:r>
            <a:endParaRPr lang="en-US" dirty="0">
              <a:latin typeface="+mn-lt"/>
            </a:endParaRPr>
          </a:p>
        </p:txBody>
      </p:sp>
      <p:pic>
        <p:nvPicPr>
          <p:cNvPr id="3" name="Picture 2" descr="!2.jpeg"/>
          <p:cNvPicPr>
            <a:picLocks noChangeAspect="1"/>
          </p:cNvPicPr>
          <p:nvPr/>
        </p:nvPicPr>
        <p:blipFill>
          <a:blip r:embed="rId5">
            <a:alphaModFix amt="51000"/>
            <a:extLst>
              <a:ext uri="{28A0092B-C50C-407E-A947-70E740481C1C}">
                <a14:useLocalDpi xmlns:a14="http://schemas.microsoft.com/office/drawing/2010/main" val="0"/>
              </a:ext>
            </a:extLst>
          </a:blip>
          <a:stretch>
            <a:fillRect/>
          </a:stretch>
        </p:blipFill>
        <p:spPr>
          <a:xfrm>
            <a:off x="2520582" y="3022324"/>
            <a:ext cx="1885696" cy="1406906"/>
          </a:xfrm>
          <a:prstGeom prst="roundRect">
            <a:avLst>
              <a:gd name="adj" fmla="val 8594"/>
            </a:avLst>
          </a:prstGeom>
          <a:solidFill>
            <a:srgbClr val="FFFFFF">
              <a:shade val="85000"/>
            </a:srgbClr>
          </a:solidFill>
          <a:ln>
            <a:noFill/>
          </a:ln>
          <a:effectLst/>
        </p:spPr>
      </p:pic>
      <p:sp>
        <p:nvSpPr>
          <p:cNvPr id="27" name="TextBox 26"/>
          <p:cNvSpPr txBox="1"/>
          <p:nvPr/>
        </p:nvSpPr>
        <p:spPr>
          <a:xfrm>
            <a:off x="2468460" y="4045927"/>
            <a:ext cx="1872208" cy="369332"/>
          </a:xfrm>
          <a:prstGeom prst="rect">
            <a:avLst/>
          </a:prstGeom>
          <a:noFill/>
        </p:spPr>
        <p:txBody>
          <a:bodyPr wrap="square" rtlCol="0">
            <a:spAutoFit/>
          </a:bodyPr>
          <a:lstStyle/>
          <a:p>
            <a:r>
              <a:rPr lang="en-US" dirty="0" err="1" smtClean="0">
                <a:solidFill>
                  <a:schemeClr val="bg1"/>
                </a:solidFill>
                <a:latin typeface="+mn-lt"/>
              </a:rPr>
              <a:t>Longline</a:t>
            </a:r>
            <a:r>
              <a:rPr lang="en-US" dirty="0" smtClean="0">
                <a:solidFill>
                  <a:schemeClr val="bg1"/>
                </a:solidFill>
                <a:latin typeface="+mn-lt"/>
              </a:rPr>
              <a:t> Surveys</a:t>
            </a:r>
            <a:endParaRPr lang="en-US" dirty="0">
              <a:solidFill>
                <a:schemeClr val="bg1"/>
              </a:solidFill>
              <a:latin typeface="+mn-lt"/>
            </a:endParaRPr>
          </a:p>
        </p:txBody>
      </p:sp>
      <p:pic>
        <p:nvPicPr>
          <p:cNvPr id="6" name="Picture 5" descr="finclip.jpg"/>
          <p:cNvPicPr>
            <a:picLocks noChangeAspect="1"/>
          </p:cNvPicPr>
          <p:nvPr/>
        </p:nvPicPr>
        <p:blipFill rotWithShape="1">
          <a:blip r:embed="rId6">
            <a:alphaModFix amt="50000"/>
            <a:extLst>
              <a:ext uri="{28A0092B-C50C-407E-A947-70E740481C1C}">
                <a14:useLocalDpi xmlns:a14="http://schemas.microsoft.com/office/drawing/2010/main" val="0"/>
              </a:ext>
            </a:extLst>
          </a:blip>
          <a:srcRect b="15248"/>
          <a:stretch/>
        </p:blipFill>
        <p:spPr>
          <a:xfrm>
            <a:off x="5378316" y="1778169"/>
            <a:ext cx="1933956" cy="1240924"/>
          </a:xfrm>
          <a:prstGeom prst="roundRect">
            <a:avLst>
              <a:gd name="adj" fmla="val 8594"/>
            </a:avLst>
          </a:prstGeom>
          <a:solidFill>
            <a:schemeClr val="accent1">
              <a:alpha val="26000"/>
            </a:schemeClr>
          </a:solidFill>
          <a:ln>
            <a:noFill/>
          </a:ln>
          <a:effectLst/>
        </p:spPr>
      </p:pic>
      <p:sp>
        <p:nvSpPr>
          <p:cNvPr id="28" name="TextBox 27"/>
          <p:cNvSpPr txBox="1"/>
          <p:nvPr/>
        </p:nvSpPr>
        <p:spPr>
          <a:xfrm>
            <a:off x="5454808" y="1683049"/>
            <a:ext cx="1833656" cy="369332"/>
          </a:xfrm>
          <a:prstGeom prst="rect">
            <a:avLst/>
          </a:prstGeom>
          <a:noFill/>
        </p:spPr>
        <p:txBody>
          <a:bodyPr wrap="square" rtlCol="0">
            <a:spAutoFit/>
          </a:bodyPr>
          <a:lstStyle/>
          <a:p>
            <a:r>
              <a:rPr lang="en-US" dirty="0" smtClean="0">
                <a:latin typeface="+mn-lt"/>
              </a:rPr>
              <a:t>Genetic analysis</a:t>
            </a:r>
            <a:endParaRPr lang="en-US" dirty="0">
              <a:latin typeface="+mn-lt"/>
            </a:endParaRPr>
          </a:p>
        </p:txBody>
      </p:sp>
      <p:pic>
        <p:nvPicPr>
          <p:cNvPr id="7" name="Picture 6" descr="66.jpg"/>
          <p:cNvPicPr>
            <a:picLocks noChangeAspect="1"/>
          </p:cNvPicPr>
          <p:nvPr/>
        </p:nvPicPr>
        <p:blipFill>
          <a:blip r:embed="rId7" cstate="print">
            <a:alphaModFix amt="50000"/>
            <a:extLst>
              <a:ext uri="{28A0092B-C50C-407E-A947-70E740481C1C}">
                <a14:useLocalDpi xmlns:a14="http://schemas.microsoft.com/office/drawing/2010/main" val="0"/>
              </a:ext>
            </a:extLst>
          </a:blip>
          <a:stretch>
            <a:fillRect/>
          </a:stretch>
        </p:blipFill>
        <p:spPr>
          <a:xfrm>
            <a:off x="4412676" y="3022502"/>
            <a:ext cx="2104076" cy="1403355"/>
          </a:xfrm>
          <a:prstGeom prst="roundRect">
            <a:avLst>
              <a:gd name="adj" fmla="val 8594"/>
            </a:avLst>
          </a:prstGeom>
          <a:solidFill>
            <a:schemeClr val="accent1">
              <a:alpha val="26000"/>
            </a:schemeClr>
          </a:solidFill>
          <a:ln>
            <a:noFill/>
          </a:ln>
          <a:effectLst/>
        </p:spPr>
      </p:pic>
      <p:sp>
        <p:nvSpPr>
          <p:cNvPr id="34" name="TextBox 33"/>
          <p:cNvSpPr txBox="1"/>
          <p:nvPr/>
        </p:nvSpPr>
        <p:spPr>
          <a:xfrm>
            <a:off x="4283968" y="2994506"/>
            <a:ext cx="2376264" cy="369332"/>
          </a:xfrm>
          <a:prstGeom prst="rect">
            <a:avLst/>
          </a:prstGeom>
          <a:noFill/>
        </p:spPr>
        <p:txBody>
          <a:bodyPr wrap="square" rtlCol="0">
            <a:spAutoFit/>
          </a:bodyPr>
          <a:lstStyle/>
          <a:p>
            <a:r>
              <a:rPr lang="en-US" dirty="0" smtClean="0">
                <a:latin typeface="+mn-lt"/>
              </a:rPr>
              <a:t>Fishermen interviews</a:t>
            </a:r>
            <a:endParaRPr lang="en-US" dirty="0">
              <a:latin typeface="+mn-lt"/>
            </a:endParaRPr>
          </a:p>
        </p:txBody>
      </p:sp>
      <p:pic>
        <p:nvPicPr>
          <p:cNvPr id="2" name="Picture 1" descr="nurse2.jpg"/>
          <p:cNvPicPr>
            <a:picLocks noChangeAspect="1"/>
          </p:cNvPicPr>
          <p:nvPr/>
        </p:nvPicPr>
        <p:blipFill>
          <a:blip r:embed="rId8">
            <a:alphaModFix amt="46000"/>
            <a:extLst>
              <a:ext uri="{28A0092B-C50C-407E-A947-70E740481C1C}">
                <a14:useLocalDpi xmlns:a14="http://schemas.microsoft.com/office/drawing/2010/main" val="0"/>
              </a:ext>
            </a:extLst>
          </a:blip>
          <a:stretch>
            <a:fillRect/>
          </a:stretch>
        </p:blipFill>
        <p:spPr>
          <a:xfrm>
            <a:off x="1437668" y="1698753"/>
            <a:ext cx="2026920" cy="1316736"/>
          </a:xfrm>
          <a:prstGeom prst="roundRect">
            <a:avLst>
              <a:gd name="adj" fmla="val 8594"/>
            </a:avLst>
          </a:prstGeom>
          <a:solidFill>
            <a:schemeClr val="accent1">
              <a:alpha val="38000"/>
            </a:schemeClr>
          </a:solidFill>
          <a:ln>
            <a:noFill/>
          </a:ln>
          <a:effectLst/>
        </p:spPr>
      </p:pic>
      <p:sp>
        <p:nvSpPr>
          <p:cNvPr id="35" name="TextBox 34"/>
          <p:cNvSpPr txBox="1"/>
          <p:nvPr/>
        </p:nvSpPr>
        <p:spPr>
          <a:xfrm>
            <a:off x="1331640" y="1653648"/>
            <a:ext cx="2088232" cy="923330"/>
          </a:xfrm>
          <a:prstGeom prst="rect">
            <a:avLst/>
          </a:prstGeom>
          <a:noFill/>
        </p:spPr>
        <p:txBody>
          <a:bodyPr wrap="square" rtlCol="0">
            <a:spAutoFit/>
          </a:bodyPr>
          <a:lstStyle/>
          <a:p>
            <a:r>
              <a:rPr lang="en-US" dirty="0" smtClean="0">
                <a:solidFill>
                  <a:schemeClr val="bg1"/>
                </a:solidFill>
                <a:latin typeface="+mn-lt"/>
              </a:rPr>
              <a:t>Baited Remote</a:t>
            </a:r>
          </a:p>
          <a:p>
            <a:r>
              <a:rPr lang="en-US" dirty="0" smtClean="0">
                <a:solidFill>
                  <a:schemeClr val="bg1"/>
                </a:solidFill>
                <a:latin typeface="+mn-lt"/>
              </a:rPr>
              <a:t> Underwater Video Surveys</a:t>
            </a:r>
            <a:endParaRPr lang="en-US" dirty="0">
              <a:solidFill>
                <a:schemeClr val="bg1"/>
              </a:solidFill>
              <a:latin typeface="+mn-lt"/>
            </a:endParaRPr>
          </a:p>
        </p:txBody>
      </p:sp>
      <p:grpSp>
        <p:nvGrpSpPr>
          <p:cNvPr id="61" name="Group 60"/>
          <p:cNvGrpSpPr/>
          <p:nvPr/>
        </p:nvGrpSpPr>
        <p:grpSpPr>
          <a:xfrm>
            <a:off x="395536" y="26958"/>
            <a:ext cx="8178296" cy="702070"/>
            <a:chOff x="395536" y="26958"/>
            <a:chExt cx="8178296" cy="702070"/>
          </a:xfrm>
        </p:grpSpPr>
        <p:sp>
          <p:nvSpPr>
            <p:cNvPr id="63"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4"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65"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6"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7"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68"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69"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70"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71"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D50845"/>
                  </a:solidFill>
                </a:rPr>
                <a:t>Project </a:t>
              </a:r>
            </a:p>
            <a:p>
              <a:r>
                <a:rPr lang="en-US" sz="1600" b="1" dirty="0" smtClean="0">
                  <a:solidFill>
                    <a:srgbClr val="D50845"/>
                  </a:solidFill>
                </a:rPr>
                <a:t>objectives</a:t>
              </a:r>
            </a:p>
          </p:txBody>
        </p:sp>
        <p:sp>
          <p:nvSpPr>
            <p:cNvPr id="72"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73"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74"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pic>
        <p:nvPicPr>
          <p:cNvPr id="76" name="Picture 1" descr="KAUSTLogo.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409262" y="4487478"/>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7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92" y="4493291"/>
            <a:ext cx="666799" cy="650211"/>
          </a:xfrm>
          <a:prstGeom prst="rect">
            <a:avLst/>
          </a:prstGeom>
        </p:spPr>
      </p:pic>
      <p:sp>
        <p:nvSpPr>
          <p:cNvPr id="78" name="TextBox 77"/>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spTree>
    <p:custDataLst>
      <p:tags r:id="rId1"/>
    </p:custDataLst>
    <p:extLst>
      <p:ext uri="{BB962C8B-B14F-4D97-AF65-F5344CB8AC3E}">
        <p14:creationId xmlns:p14="http://schemas.microsoft.com/office/powerpoint/2010/main" val="159643865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xmlns:p14="http://schemas.microsoft.com/office/powerpoint/2010/main" spd="med" advClick="0" advTm="5000">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30"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pSp>
        <p:nvGrpSpPr>
          <p:cNvPr id="4" name="Group 3"/>
          <p:cNvGrpSpPr/>
          <p:nvPr/>
        </p:nvGrpSpPr>
        <p:grpSpPr>
          <a:xfrm>
            <a:off x="3309882" y="840970"/>
            <a:ext cx="2136917" cy="1370740"/>
            <a:chOff x="3309876" y="627535"/>
            <a:chExt cx="2136917" cy="1370740"/>
          </a:xfrm>
        </p:grpSpPr>
        <p:pic>
          <p:nvPicPr>
            <p:cNvPr id="2" name="Picture 1" descr="nurse2.jpg"/>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3419873" y="681539"/>
              <a:ext cx="2026920" cy="1316736"/>
            </a:xfrm>
            <a:prstGeom prst="roundRect">
              <a:avLst>
                <a:gd name="adj" fmla="val 8594"/>
              </a:avLst>
            </a:prstGeom>
            <a:solidFill>
              <a:schemeClr val="accent1">
                <a:alpha val="38000"/>
              </a:schemeClr>
            </a:solidFill>
            <a:ln>
              <a:noFill/>
            </a:ln>
            <a:effectLst/>
          </p:spPr>
        </p:pic>
        <p:sp>
          <p:nvSpPr>
            <p:cNvPr id="26" name="TextBox 25"/>
            <p:cNvSpPr txBox="1"/>
            <p:nvPr/>
          </p:nvSpPr>
          <p:spPr>
            <a:xfrm>
              <a:off x="3309876" y="627535"/>
              <a:ext cx="2126220" cy="923330"/>
            </a:xfrm>
            <a:prstGeom prst="rect">
              <a:avLst/>
            </a:prstGeom>
            <a:noFill/>
          </p:spPr>
          <p:txBody>
            <a:bodyPr wrap="square" rtlCol="0">
              <a:spAutoFit/>
            </a:bodyPr>
            <a:lstStyle/>
            <a:p>
              <a:r>
                <a:rPr lang="en-US" dirty="0" smtClean="0">
                  <a:solidFill>
                    <a:schemeClr val="bg1"/>
                  </a:solidFill>
                  <a:latin typeface="+mn-lt"/>
                </a:rPr>
                <a:t>Baited Remote</a:t>
              </a:r>
            </a:p>
            <a:p>
              <a:r>
                <a:rPr lang="en-US" dirty="0" smtClean="0">
                  <a:solidFill>
                    <a:schemeClr val="bg1"/>
                  </a:solidFill>
                  <a:latin typeface="+mn-lt"/>
                </a:rPr>
                <a:t> Underwater Video Surveys</a:t>
              </a:r>
              <a:endParaRPr lang="en-US" dirty="0">
                <a:solidFill>
                  <a:schemeClr val="bg1"/>
                </a:solidFill>
                <a:latin typeface="+mn-lt"/>
              </a:endParaRPr>
            </a:p>
          </p:txBody>
        </p:sp>
      </p:grpSp>
      <p:grpSp>
        <p:nvGrpSpPr>
          <p:cNvPr id="5" name="Group 4"/>
          <p:cNvGrpSpPr/>
          <p:nvPr/>
        </p:nvGrpSpPr>
        <p:grpSpPr>
          <a:xfrm>
            <a:off x="5450954" y="1437627"/>
            <a:ext cx="1921986" cy="1488949"/>
            <a:chOff x="5985513" y="1437624"/>
            <a:chExt cx="1921986" cy="1488949"/>
          </a:xfrm>
        </p:grpSpPr>
        <p:pic>
          <p:nvPicPr>
            <p:cNvPr id="35" name="Picture 34" descr="IMG_0297.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85513" y="1491630"/>
              <a:ext cx="1921986" cy="1434943"/>
            </a:xfrm>
            <a:prstGeom prst="roundRect">
              <a:avLst>
                <a:gd name="adj" fmla="val 8594"/>
              </a:avLst>
            </a:prstGeom>
            <a:solidFill>
              <a:srgbClr val="FFFFFF">
                <a:shade val="85000"/>
              </a:srgbClr>
            </a:solidFill>
            <a:ln>
              <a:noFill/>
            </a:ln>
            <a:effectLst/>
          </p:spPr>
        </p:pic>
        <p:sp>
          <p:nvSpPr>
            <p:cNvPr id="36" name="TextBox 35"/>
            <p:cNvSpPr txBox="1"/>
            <p:nvPr/>
          </p:nvSpPr>
          <p:spPr>
            <a:xfrm>
              <a:off x="6090314" y="1437624"/>
              <a:ext cx="1650038" cy="369332"/>
            </a:xfrm>
            <a:prstGeom prst="rect">
              <a:avLst/>
            </a:prstGeom>
            <a:noFill/>
          </p:spPr>
          <p:txBody>
            <a:bodyPr wrap="square" rtlCol="0">
              <a:spAutoFit/>
            </a:bodyPr>
            <a:lstStyle/>
            <a:p>
              <a:r>
                <a:rPr lang="en-US" dirty="0" smtClean="0">
                  <a:latin typeface="+mn-lt"/>
                </a:rPr>
                <a:t>Market surveys</a:t>
              </a:r>
              <a:endParaRPr lang="en-US" dirty="0">
                <a:latin typeface="+mn-lt"/>
              </a:endParaRPr>
            </a:p>
          </p:txBody>
        </p:sp>
      </p:grpSp>
      <p:grpSp>
        <p:nvGrpSpPr>
          <p:cNvPr id="7" name="Group 6"/>
          <p:cNvGrpSpPr/>
          <p:nvPr/>
        </p:nvGrpSpPr>
        <p:grpSpPr>
          <a:xfrm>
            <a:off x="1545516" y="1559665"/>
            <a:ext cx="1885696" cy="1406906"/>
            <a:chOff x="899592" y="1491630"/>
            <a:chExt cx="1885696" cy="1406906"/>
          </a:xfrm>
        </p:grpSpPr>
        <p:pic>
          <p:nvPicPr>
            <p:cNvPr id="38" name="Picture 37" descr="!2.jpeg"/>
            <p:cNvPicPr>
              <a:picLocks noChangeAspect="1"/>
            </p:cNvPicPr>
            <p:nvPr/>
          </p:nvPicPr>
          <p:blipFill>
            <a:blip r:embed="rId6">
              <a:alphaModFix amt="51000"/>
              <a:extLst>
                <a:ext uri="{28A0092B-C50C-407E-A947-70E740481C1C}">
                  <a14:useLocalDpi xmlns:a14="http://schemas.microsoft.com/office/drawing/2010/main" val="0"/>
                </a:ext>
              </a:extLst>
            </a:blip>
            <a:stretch>
              <a:fillRect/>
            </a:stretch>
          </p:blipFill>
          <p:spPr>
            <a:xfrm>
              <a:off x="899592" y="1491630"/>
              <a:ext cx="1885696" cy="1406906"/>
            </a:xfrm>
            <a:prstGeom prst="roundRect">
              <a:avLst>
                <a:gd name="adj" fmla="val 8594"/>
              </a:avLst>
            </a:prstGeom>
            <a:solidFill>
              <a:srgbClr val="FFFFFF">
                <a:shade val="85000"/>
              </a:srgbClr>
            </a:solidFill>
            <a:ln>
              <a:noFill/>
            </a:ln>
            <a:effectLst/>
          </p:spPr>
        </p:pic>
        <p:sp>
          <p:nvSpPr>
            <p:cNvPr id="51" name="TextBox 50"/>
            <p:cNvSpPr txBox="1"/>
            <p:nvPr/>
          </p:nvSpPr>
          <p:spPr>
            <a:xfrm>
              <a:off x="922272" y="2499742"/>
              <a:ext cx="1849528" cy="369332"/>
            </a:xfrm>
            <a:prstGeom prst="rect">
              <a:avLst/>
            </a:prstGeom>
            <a:noFill/>
          </p:spPr>
          <p:txBody>
            <a:bodyPr wrap="square" rtlCol="0">
              <a:spAutoFit/>
            </a:bodyPr>
            <a:lstStyle/>
            <a:p>
              <a:r>
                <a:rPr lang="en-US" dirty="0" err="1" smtClean="0">
                  <a:solidFill>
                    <a:schemeClr val="bg1"/>
                  </a:solidFill>
                  <a:latin typeface="+mn-lt"/>
                </a:rPr>
                <a:t>Longline</a:t>
              </a:r>
              <a:r>
                <a:rPr lang="en-US" dirty="0" smtClean="0">
                  <a:solidFill>
                    <a:schemeClr val="bg1"/>
                  </a:solidFill>
                  <a:latin typeface="+mn-lt"/>
                </a:rPr>
                <a:t> Surveys</a:t>
              </a:r>
              <a:endParaRPr lang="en-US" dirty="0">
                <a:solidFill>
                  <a:schemeClr val="bg1"/>
                </a:solidFill>
                <a:latin typeface="+mn-lt"/>
              </a:endParaRPr>
            </a:p>
          </p:txBody>
        </p:sp>
      </p:grpSp>
      <p:grpSp>
        <p:nvGrpSpPr>
          <p:cNvPr id="6" name="Group 5"/>
          <p:cNvGrpSpPr/>
          <p:nvPr/>
        </p:nvGrpSpPr>
        <p:grpSpPr>
          <a:xfrm>
            <a:off x="2468460" y="2922243"/>
            <a:ext cx="2376264" cy="1438368"/>
            <a:chOff x="2411760" y="2931790"/>
            <a:chExt cx="2376264" cy="1438368"/>
          </a:xfrm>
        </p:grpSpPr>
        <p:pic>
          <p:nvPicPr>
            <p:cNvPr id="53" name="Picture 52" descr="66.jpg"/>
            <p:cNvPicPr>
              <a:picLocks noChangeAspect="1"/>
            </p:cNvPicPr>
            <p:nvPr/>
          </p:nvPicPr>
          <p:blipFill>
            <a:blip r:embed="rId7" cstate="print">
              <a:alphaModFix amt="50000"/>
              <a:extLst>
                <a:ext uri="{28A0092B-C50C-407E-A947-70E740481C1C}">
                  <a14:useLocalDpi xmlns:a14="http://schemas.microsoft.com/office/drawing/2010/main" val="0"/>
                </a:ext>
              </a:extLst>
            </a:blip>
            <a:stretch>
              <a:fillRect/>
            </a:stretch>
          </p:blipFill>
          <p:spPr>
            <a:xfrm>
              <a:off x="2555777" y="2966803"/>
              <a:ext cx="2104076" cy="1403355"/>
            </a:xfrm>
            <a:prstGeom prst="roundRect">
              <a:avLst>
                <a:gd name="adj" fmla="val 8594"/>
              </a:avLst>
            </a:prstGeom>
            <a:solidFill>
              <a:schemeClr val="accent1">
                <a:alpha val="26000"/>
              </a:schemeClr>
            </a:solidFill>
            <a:ln>
              <a:noFill/>
            </a:ln>
            <a:effectLst/>
          </p:spPr>
        </p:pic>
        <p:sp>
          <p:nvSpPr>
            <p:cNvPr id="54" name="TextBox 53"/>
            <p:cNvSpPr txBox="1"/>
            <p:nvPr/>
          </p:nvSpPr>
          <p:spPr>
            <a:xfrm>
              <a:off x="2411760" y="2931790"/>
              <a:ext cx="2376264" cy="369332"/>
            </a:xfrm>
            <a:prstGeom prst="rect">
              <a:avLst/>
            </a:prstGeom>
            <a:noFill/>
          </p:spPr>
          <p:txBody>
            <a:bodyPr wrap="square" rtlCol="0">
              <a:spAutoFit/>
            </a:bodyPr>
            <a:lstStyle/>
            <a:p>
              <a:r>
                <a:rPr lang="en-US" dirty="0" smtClean="0">
                  <a:latin typeface="+mn-lt"/>
                </a:rPr>
                <a:t>Fishermen interviews</a:t>
              </a:r>
              <a:endParaRPr lang="en-US" dirty="0">
                <a:latin typeface="+mn-lt"/>
              </a:endParaRPr>
            </a:p>
          </p:txBody>
        </p:sp>
      </p:grpSp>
      <p:pic>
        <p:nvPicPr>
          <p:cNvPr id="56" name="Picture 55" descr="finclip.jpg"/>
          <p:cNvPicPr>
            <a:picLocks noChangeAspect="1"/>
          </p:cNvPicPr>
          <p:nvPr/>
        </p:nvPicPr>
        <p:blipFill rotWithShape="1">
          <a:blip r:embed="rId8">
            <a:alphaModFix amt="50000"/>
            <a:extLst>
              <a:ext uri="{28A0092B-C50C-407E-A947-70E740481C1C}">
                <a14:useLocalDpi xmlns:a14="http://schemas.microsoft.com/office/drawing/2010/main" val="0"/>
              </a:ext>
            </a:extLst>
          </a:blip>
          <a:srcRect b="15248"/>
          <a:stretch/>
        </p:blipFill>
        <p:spPr>
          <a:xfrm>
            <a:off x="4716016" y="2963430"/>
            <a:ext cx="1933956" cy="1240924"/>
          </a:xfrm>
          <a:prstGeom prst="roundRect">
            <a:avLst>
              <a:gd name="adj" fmla="val 8594"/>
            </a:avLst>
          </a:prstGeom>
          <a:solidFill>
            <a:schemeClr val="accent1">
              <a:alpha val="26000"/>
            </a:schemeClr>
          </a:solidFill>
          <a:ln>
            <a:noFill/>
          </a:ln>
          <a:effectLst/>
        </p:spPr>
      </p:pic>
      <p:sp>
        <p:nvSpPr>
          <p:cNvPr id="57" name="TextBox 56"/>
          <p:cNvSpPr txBox="1"/>
          <p:nvPr/>
        </p:nvSpPr>
        <p:spPr>
          <a:xfrm>
            <a:off x="4860032" y="2891793"/>
            <a:ext cx="1728192" cy="369332"/>
          </a:xfrm>
          <a:prstGeom prst="rect">
            <a:avLst/>
          </a:prstGeom>
          <a:noFill/>
        </p:spPr>
        <p:txBody>
          <a:bodyPr wrap="square" rtlCol="0">
            <a:spAutoFit/>
          </a:bodyPr>
          <a:lstStyle/>
          <a:p>
            <a:r>
              <a:rPr lang="en-US" dirty="0" smtClean="0">
                <a:latin typeface="+mn-lt"/>
              </a:rPr>
              <a:t>Genetic analysis</a:t>
            </a:r>
            <a:endParaRPr lang="en-US" dirty="0">
              <a:latin typeface="+mn-lt"/>
            </a:endParaRPr>
          </a:p>
        </p:txBody>
      </p:sp>
      <p:grpSp>
        <p:nvGrpSpPr>
          <p:cNvPr id="72" name="Group 71"/>
          <p:cNvGrpSpPr/>
          <p:nvPr/>
        </p:nvGrpSpPr>
        <p:grpSpPr>
          <a:xfrm>
            <a:off x="-2492" y="4487478"/>
            <a:ext cx="9160324" cy="748570"/>
            <a:chOff x="-2492" y="4487476"/>
            <a:chExt cx="9160324" cy="748570"/>
          </a:xfrm>
        </p:grpSpPr>
        <p:pic>
          <p:nvPicPr>
            <p:cNvPr id="73" name="Picture 1" descr="KAUSTLogo.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7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75" name="TextBox 74"/>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37" name="Group 36"/>
          <p:cNvGrpSpPr/>
          <p:nvPr/>
        </p:nvGrpSpPr>
        <p:grpSpPr>
          <a:xfrm>
            <a:off x="395536" y="26958"/>
            <a:ext cx="8178296" cy="702070"/>
            <a:chOff x="395536" y="26958"/>
            <a:chExt cx="8178296" cy="702070"/>
          </a:xfrm>
        </p:grpSpPr>
        <p:sp>
          <p:nvSpPr>
            <p:cNvPr id="40"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52"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55"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8"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9"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60"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61"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2"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3"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D50845"/>
                  </a:solidFill>
                </a:rPr>
                <a:t>Project </a:t>
              </a:r>
            </a:p>
            <a:p>
              <a:r>
                <a:rPr lang="en-US" sz="1600" b="1" dirty="0" smtClean="0">
                  <a:solidFill>
                    <a:srgbClr val="D50845"/>
                  </a:solidFill>
                </a:rPr>
                <a:t>objectives</a:t>
              </a:r>
            </a:p>
          </p:txBody>
        </p:sp>
        <p:sp>
          <p:nvSpPr>
            <p:cNvPr id="64"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65"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66"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spTree>
    <p:custDataLst>
      <p:tags r:id="rId1"/>
    </p:custDataLst>
    <p:extLst>
      <p:ext uri="{BB962C8B-B14F-4D97-AF65-F5344CB8AC3E}">
        <p14:creationId xmlns:p14="http://schemas.microsoft.com/office/powerpoint/2010/main" val="3377901495"/>
      </p:ext>
    </p:extLst>
  </p:cSld>
  <p:clrMapOvr>
    <a:masterClrMapping/>
  </p:clrMapOvr>
  <mc:AlternateContent xmlns:mc="http://schemas.openxmlformats.org/markup-compatibility/2006" xmlns:p14="http://schemas.microsoft.com/office/powerpoint/2010/main">
    <mc:Choice Requires="p14">
      <p:transition spd="slow" p14:dur="900" advClick="0" advTm="5000">
        <p:fade/>
      </p:transition>
    </mc:Choice>
    <mc:Fallback xmlns="">
      <p:transition xmlns:p14="http://schemas.microsoft.com/office/powerpoint/2010/main" spd="slow" advClick="0" advTm="5000">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30"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pSp>
        <p:nvGrpSpPr>
          <p:cNvPr id="6" name="Group 5"/>
          <p:cNvGrpSpPr/>
          <p:nvPr/>
        </p:nvGrpSpPr>
        <p:grpSpPr>
          <a:xfrm>
            <a:off x="5538720" y="1419625"/>
            <a:ext cx="2088232" cy="1370741"/>
            <a:chOff x="5940152" y="1576061"/>
            <a:chExt cx="2088232" cy="1370741"/>
          </a:xfrm>
        </p:grpSpPr>
        <p:pic>
          <p:nvPicPr>
            <p:cNvPr id="2" name="Picture 1" descr="nurse2.jpg"/>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5978141" y="1630066"/>
              <a:ext cx="2026920" cy="1316736"/>
            </a:xfrm>
            <a:prstGeom prst="roundRect">
              <a:avLst>
                <a:gd name="adj" fmla="val 8594"/>
              </a:avLst>
            </a:prstGeom>
            <a:solidFill>
              <a:schemeClr val="accent1">
                <a:alpha val="38000"/>
              </a:schemeClr>
            </a:solidFill>
            <a:ln>
              <a:noFill/>
            </a:ln>
            <a:effectLst/>
          </p:spPr>
        </p:pic>
        <p:sp>
          <p:nvSpPr>
            <p:cNvPr id="26" name="TextBox 25"/>
            <p:cNvSpPr txBox="1"/>
            <p:nvPr/>
          </p:nvSpPr>
          <p:spPr>
            <a:xfrm>
              <a:off x="5940152" y="1576061"/>
              <a:ext cx="2088232" cy="923330"/>
            </a:xfrm>
            <a:prstGeom prst="rect">
              <a:avLst/>
            </a:prstGeom>
            <a:noFill/>
          </p:spPr>
          <p:txBody>
            <a:bodyPr wrap="square" rtlCol="0">
              <a:spAutoFit/>
            </a:bodyPr>
            <a:lstStyle/>
            <a:p>
              <a:r>
                <a:rPr lang="en-US" dirty="0" smtClean="0">
                  <a:solidFill>
                    <a:schemeClr val="bg1"/>
                  </a:solidFill>
                  <a:latin typeface="+mn-lt"/>
                </a:rPr>
                <a:t>Baited Remote</a:t>
              </a:r>
            </a:p>
            <a:p>
              <a:r>
                <a:rPr lang="en-US" dirty="0" smtClean="0">
                  <a:solidFill>
                    <a:schemeClr val="bg1"/>
                  </a:solidFill>
                  <a:latin typeface="+mn-lt"/>
                </a:rPr>
                <a:t> Underwater Video Surveys</a:t>
              </a:r>
              <a:endParaRPr lang="en-US" dirty="0">
                <a:solidFill>
                  <a:schemeClr val="bg1"/>
                </a:solidFill>
                <a:latin typeface="+mn-lt"/>
              </a:endParaRPr>
            </a:p>
          </p:txBody>
        </p:sp>
      </p:grpSp>
      <p:grpSp>
        <p:nvGrpSpPr>
          <p:cNvPr id="7" name="Group 6"/>
          <p:cNvGrpSpPr/>
          <p:nvPr/>
        </p:nvGrpSpPr>
        <p:grpSpPr>
          <a:xfrm>
            <a:off x="4755905" y="2707124"/>
            <a:ext cx="1921986" cy="1520811"/>
            <a:chOff x="4755905" y="2787774"/>
            <a:chExt cx="1921986" cy="1520811"/>
          </a:xfrm>
        </p:grpSpPr>
        <p:pic>
          <p:nvPicPr>
            <p:cNvPr id="35" name="Picture 34" descr="IMG_0297.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55905" y="2873642"/>
              <a:ext cx="1921986" cy="1434943"/>
            </a:xfrm>
            <a:prstGeom prst="roundRect">
              <a:avLst>
                <a:gd name="adj" fmla="val 8594"/>
              </a:avLst>
            </a:prstGeom>
            <a:solidFill>
              <a:srgbClr val="FFFFFF">
                <a:shade val="85000"/>
              </a:srgbClr>
            </a:solidFill>
            <a:ln>
              <a:noFill/>
            </a:ln>
            <a:effectLst/>
          </p:spPr>
        </p:pic>
        <p:sp>
          <p:nvSpPr>
            <p:cNvPr id="36" name="TextBox 35"/>
            <p:cNvSpPr txBox="1"/>
            <p:nvPr/>
          </p:nvSpPr>
          <p:spPr>
            <a:xfrm>
              <a:off x="4788024" y="2787774"/>
              <a:ext cx="1727518" cy="369332"/>
            </a:xfrm>
            <a:prstGeom prst="rect">
              <a:avLst/>
            </a:prstGeom>
            <a:noFill/>
          </p:spPr>
          <p:txBody>
            <a:bodyPr wrap="square" rtlCol="0">
              <a:spAutoFit/>
            </a:bodyPr>
            <a:lstStyle/>
            <a:p>
              <a:r>
                <a:rPr lang="en-US" dirty="0" smtClean="0">
                  <a:latin typeface="+mn-lt"/>
                </a:rPr>
                <a:t>Market surveys</a:t>
              </a:r>
              <a:endParaRPr lang="en-US" dirty="0">
                <a:latin typeface="+mn-lt"/>
              </a:endParaRPr>
            </a:p>
          </p:txBody>
        </p:sp>
      </p:grpSp>
      <p:grpSp>
        <p:nvGrpSpPr>
          <p:cNvPr id="5" name="Group 4"/>
          <p:cNvGrpSpPr/>
          <p:nvPr/>
        </p:nvGrpSpPr>
        <p:grpSpPr>
          <a:xfrm>
            <a:off x="3694416" y="876814"/>
            <a:ext cx="1885696" cy="1406906"/>
            <a:chOff x="3694416" y="876812"/>
            <a:chExt cx="1885696" cy="1406906"/>
          </a:xfrm>
        </p:grpSpPr>
        <p:pic>
          <p:nvPicPr>
            <p:cNvPr id="38" name="Picture 37" descr="!2.jpeg"/>
            <p:cNvPicPr>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3694416" y="876812"/>
              <a:ext cx="1885696" cy="1406906"/>
            </a:xfrm>
            <a:prstGeom prst="roundRect">
              <a:avLst>
                <a:gd name="adj" fmla="val 8594"/>
              </a:avLst>
            </a:prstGeom>
            <a:solidFill>
              <a:srgbClr val="FFFFFF">
                <a:shade val="85000"/>
              </a:srgbClr>
            </a:solidFill>
            <a:ln>
              <a:noFill/>
            </a:ln>
            <a:effectLst/>
          </p:spPr>
        </p:pic>
        <p:sp>
          <p:nvSpPr>
            <p:cNvPr id="51" name="TextBox 50"/>
            <p:cNvSpPr txBox="1"/>
            <p:nvPr/>
          </p:nvSpPr>
          <p:spPr>
            <a:xfrm>
              <a:off x="3753264" y="1851670"/>
              <a:ext cx="1826848" cy="369332"/>
            </a:xfrm>
            <a:prstGeom prst="rect">
              <a:avLst/>
            </a:prstGeom>
            <a:noFill/>
          </p:spPr>
          <p:txBody>
            <a:bodyPr wrap="square" rtlCol="0">
              <a:spAutoFit/>
            </a:bodyPr>
            <a:lstStyle/>
            <a:p>
              <a:r>
                <a:rPr lang="en-US" dirty="0" err="1" smtClean="0">
                  <a:solidFill>
                    <a:schemeClr val="bg1"/>
                  </a:solidFill>
                  <a:latin typeface="+mn-lt"/>
                </a:rPr>
                <a:t>Longline</a:t>
              </a:r>
              <a:r>
                <a:rPr lang="en-US" dirty="0" smtClean="0">
                  <a:solidFill>
                    <a:schemeClr val="bg1"/>
                  </a:solidFill>
                  <a:latin typeface="+mn-lt"/>
                </a:rPr>
                <a:t> Surveys</a:t>
              </a:r>
              <a:endParaRPr lang="en-US" dirty="0">
                <a:solidFill>
                  <a:schemeClr val="bg1"/>
                </a:solidFill>
                <a:latin typeface="+mn-lt"/>
              </a:endParaRPr>
            </a:p>
          </p:txBody>
        </p:sp>
      </p:grpSp>
      <p:grpSp>
        <p:nvGrpSpPr>
          <p:cNvPr id="9" name="Group 8"/>
          <p:cNvGrpSpPr/>
          <p:nvPr/>
        </p:nvGrpSpPr>
        <p:grpSpPr>
          <a:xfrm>
            <a:off x="1414988" y="1438326"/>
            <a:ext cx="2376264" cy="1457362"/>
            <a:chOff x="755576" y="1445342"/>
            <a:chExt cx="2376264" cy="1457362"/>
          </a:xfrm>
        </p:grpSpPr>
        <p:pic>
          <p:nvPicPr>
            <p:cNvPr id="53" name="Picture 52" descr="66.jpg"/>
            <p:cNvPicPr>
              <a:picLocks noChangeAspect="1"/>
            </p:cNvPicPr>
            <p:nvPr/>
          </p:nvPicPr>
          <p:blipFill>
            <a:blip r:embed="rId7" cstate="print">
              <a:alphaModFix amt="50000"/>
              <a:extLst>
                <a:ext uri="{28A0092B-C50C-407E-A947-70E740481C1C}">
                  <a14:useLocalDpi xmlns:a14="http://schemas.microsoft.com/office/drawing/2010/main" val="0"/>
                </a:ext>
              </a:extLst>
            </a:blip>
            <a:stretch>
              <a:fillRect/>
            </a:stretch>
          </p:blipFill>
          <p:spPr>
            <a:xfrm>
              <a:off x="926241" y="1499349"/>
              <a:ext cx="2104076" cy="1403355"/>
            </a:xfrm>
            <a:prstGeom prst="roundRect">
              <a:avLst>
                <a:gd name="adj" fmla="val 8594"/>
              </a:avLst>
            </a:prstGeom>
            <a:solidFill>
              <a:schemeClr val="accent1">
                <a:alpha val="26000"/>
              </a:schemeClr>
            </a:solidFill>
            <a:ln>
              <a:noFill/>
            </a:ln>
            <a:effectLst/>
          </p:spPr>
        </p:pic>
        <p:sp>
          <p:nvSpPr>
            <p:cNvPr id="54" name="TextBox 53"/>
            <p:cNvSpPr txBox="1"/>
            <p:nvPr/>
          </p:nvSpPr>
          <p:spPr>
            <a:xfrm>
              <a:off x="755576" y="1445342"/>
              <a:ext cx="2376264" cy="369332"/>
            </a:xfrm>
            <a:prstGeom prst="rect">
              <a:avLst/>
            </a:prstGeom>
            <a:noFill/>
          </p:spPr>
          <p:txBody>
            <a:bodyPr wrap="square" rtlCol="0">
              <a:spAutoFit/>
            </a:bodyPr>
            <a:lstStyle/>
            <a:p>
              <a:r>
                <a:rPr lang="en-US" dirty="0" smtClean="0">
                  <a:latin typeface="+mn-lt"/>
                </a:rPr>
                <a:t>Fishermen interviews</a:t>
              </a:r>
              <a:endParaRPr lang="en-US" dirty="0">
                <a:latin typeface="+mn-lt"/>
              </a:endParaRPr>
            </a:p>
          </p:txBody>
        </p:sp>
      </p:grpSp>
      <p:grpSp>
        <p:nvGrpSpPr>
          <p:cNvPr id="8" name="Group 7"/>
          <p:cNvGrpSpPr/>
          <p:nvPr/>
        </p:nvGrpSpPr>
        <p:grpSpPr>
          <a:xfrm>
            <a:off x="2597174" y="2815646"/>
            <a:ext cx="2170803" cy="1312561"/>
            <a:chOff x="2195736" y="2815643"/>
            <a:chExt cx="1973457" cy="1312561"/>
          </a:xfrm>
        </p:grpSpPr>
        <p:pic>
          <p:nvPicPr>
            <p:cNvPr id="56" name="Picture 55" descr="finclip.jpg"/>
            <p:cNvPicPr>
              <a:picLocks noChangeAspect="1"/>
            </p:cNvPicPr>
            <p:nvPr/>
          </p:nvPicPr>
          <p:blipFill rotWithShape="1">
            <a:blip r:embed="rId8">
              <a:alphaModFix amt="50000"/>
              <a:extLst>
                <a:ext uri="{28A0092B-C50C-407E-A947-70E740481C1C}">
                  <a14:useLocalDpi xmlns:a14="http://schemas.microsoft.com/office/drawing/2010/main" val="0"/>
                </a:ext>
              </a:extLst>
            </a:blip>
            <a:srcRect b="15248"/>
            <a:stretch/>
          </p:blipFill>
          <p:spPr>
            <a:xfrm>
              <a:off x="2235237" y="2887280"/>
              <a:ext cx="1933956" cy="1240924"/>
            </a:xfrm>
            <a:prstGeom prst="roundRect">
              <a:avLst>
                <a:gd name="adj" fmla="val 8594"/>
              </a:avLst>
            </a:prstGeom>
            <a:solidFill>
              <a:schemeClr val="accent1">
                <a:alpha val="26000"/>
              </a:schemeClr>
            </a:solidFill>
            <a:ln>
              <a:noFill/>
            </a:ln>
            <a:effectLst/>
          </p:spPr>
        </p:pic>
        <p:sp>
          <p:nvSpPr>
            <p:cNvPr id="57" name="TextBox 56"/>
            <p:cNvSpPr txBox="1"/>
            <p:nvPr/>
          </p:nvSpPr>
          <p:spPr>
            <a:xfrm>
              <a:off x="2195736" y="2815643"/>
              <a:ext cx="1944216" cy="369332"/>
            </a:xfrm>
            <a:prstGeom prst="rect">
              <a:avLst/>
            </a:prstGeom>
            <a:noFill/>
          </p:spPr>
          <p:txBody>
            <a:bodyPr wrap="square" rtlCol="0">
              <a:spAutoFit/>
            </a:bodyPr>
            <a:lstStyle/>
            <a:p>
              <a:r>
                <a:rPr lang="en-US" dirty="0" smtClean="0">
                  <a:latin typeface="+mn-lt"/>
                </a:rPr>
                <a:t>Genetic analysis</a:t>
              </a:r>
              <a:endParaRPr lang="en-US" dirty="0">
                <a:latin typeface="+mn-lt"/>
              </a:endParaRPr>
            </a:p>
          </p:txBody>
        </p:sp>
      </p:grpSp>
      <p:grpSp>
        <p:nvGrpSpPr>
          <p:cNvPr id="72" name="Group 71"/>
          <p:cNvGrpSpPr/>
          <p:nvPr/>
        </p:nvGrpSpPr>
        <p:grpSpPr>
          <a:xfrm>
            <a:off x="-2492" y="4487478"/>
            <a:ext cx="9160324" cy="748570"/>
            <a:chOff x="-2492" y="4487476"/>
            <a:chExt cx="9160324" cy="748570"/>
          </a:xfrm>
        </p:grpSpPr>
        <p:pic>
          <p:nvPicPr>
            <p:cNvPr id="73" name="Picture 1" descr="KAUSTLogo.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7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75" name="TextBox 74"/>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37" name="Group 36"/>
          <p:cNvGrpSpPr/>
          <p:nvPr/>
        </p:nvGrpSpPr>
        <p:grpSpPr>
          <a:xfrm>
            <a:off x="395536" y="26958"/>
            <a:ext cx="8178296" cy="702070"/>
            <a:chOff x="395536" y="26958"/>
            <a:chExt cx="8178296" cy="702070"/>
          </a:xfrm>
        </p:grpSpPr>
        <p:sp>
          <p:nvSpPr>
            <p:cNvPr id="40"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52"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55"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8"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9"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60"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61"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2"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3"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D50845"/>
                  </a:solidFill>
                </a:rPr>
                <a:t>Project </a:t>
              </a:r>
            </a:p>
            <a:p>
              <a:r>
                <a:rPr lang="en-US" sz="1600" b="1" dirty="0" smtClean="0">
                  <a:solidFill>
                    <a:srgbClr val="D50845"/>
                  </a:solidFill>
                </a:rPr>
                <a:t>objectives</a:t>
              </a:r>
            </a:p>
          </p:txBody>
        </p:sp>
        <p:sp>
          <p:nvSpPr>
            <p:cNvPr id="64"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65"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66"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spTree>
    <p:custDataLst>
      <p:tags r:id="rId1"/>
    </p:custDataLst>
    <p:extLst>
      <p:ext uri="{BB962C8B-B14F-4D97-AF65-F5344CB8AC3E}">
        <p14:creationId xmlns:p14="http://schemas.microsoft.com/office/powerpoint/2010/main" val="1787229389"/>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30"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pSp>
        <p:nvGrpSpPr>
          <p:cNvPr id="6" name="Group 5"/>
          <p:cNvGrpSpPr/>
          <p:nvPr/>
        </p:nvGrpSpPr>
        <p:grpSpPr>
          <a:xfrm>
            <a:off x="4427984" y="2839091"/>
            <a:ext cx="2088232" cy="1393419"/>
            <a:chOff x="4427984" y="2873108"/>
            <a:chExt cx="2088232" cy="1393419"/>
          </a:xfrm>
        </p:grpSpPr>
        <p:pic>
          <p:nvPicPr>
            <p:cNvPr id="2" name="Picture 1" descr="nurse2.jpg"/>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4465973" y="2949791"/>
              <a:ext cx="2026920" cy="1316736"/>
            </a:xfrm>
            <a:prstGeom prst="roundRect">
              <a:avLst>
                <a:gd name="adj" fmla="val 8594"/>
              </a:avLst>
            </a:prstGeom>
            <a:solidFill>
              <a:schemeClr val="accent1">
                <a:alpha val="38000"/>
              </a:schemeClr>
            </a:solidFill>
            <a:ln>
              <a:noFill/>
            </a:ln>
            <a:effectLst/>
          </p:spPr>
        </p:pic>
        <p:sp>
          <p:nvSpPr>
            <p:cNvPr id="26" name="TextBox 25"/>
            <p:cNvSpPr txBox="1"/>
            <p:nvPr/>
          </p:nvSpPr>
          <p:spPr>
            <a:xfrm>
              <a:off x="4427984" y="2873108"/>
              <a:ext cx="2088232" cy="923330"/>
            </a:xfrm>
            <a:prstGeom prst="rect">
              <a:avLst/>
            </a:prstGeom>
            <a:noFill/>
          </p:spPr>
          <p:txBody>
            <a:bodyPr wrap="square" rtlCol="0">
              <a:spAutoFit/>
            </a:bodyPr>
            <a:lstStyle/>
            <a:p>
              <a:r>
                <a:rPr lang="en-US" dirty="0" smtClean="0">
                  <a:solidFill>
                    <a:schemeClr val="bg1"/>
                  </a:solidFill>
                  <a:latin typeface="+mn-lt"/>
                </a:rPr>
                <a:t>Baited Remote</a:t>
              </a:r>
            </a:p>
            <a:p>
              <a:r>
                <a:rPr lang="en-US" dirty="0" smtClean="0">
                  <a:solidFill>
                    <a:schemeClr val="bg1"/>
                  </a:solidFill>
                  <a:latin typeface="+mn-lt"/>
                </a:rPr>
                <a:t> Underwater Video Surveys</a:t>
              </a:r>
              <a:endParaRPr lang="en-US" dirty="0">
                <a:solidFill>
                  <a:schemeClr val="bg1"/>
                </a:solidFill>
                <a:latin typeface="+mn-lt"/>
              </a:endParaRPr>
            </a:p>
          </p:txBody>
        </p:sp>
      </p:grpSp>
      <p:grpSp>
        <p:nvGrpSpPr>
          <p:cNvPr id="7" name="Group 6"/>
          <p:cNvGrpSpPr/>
          <p:nvPr/>
        </p:nvGrpSpPr>
        <p:grpSpPr>
          <a:xfrm>
            <a:off x="2547390" y="2859785"/>
            <a:ext cx="1921986" cy="1465813"/>
            <a:chOff x="1888429" y="2859782"/>
            <a:chExt cx="1921986" cy="1465813"/>
          </a:xfrm>
        </p:grpSpPr>
        <p:pic>
          <p:nvPicPr>
            <p:cNvPr id="35" name="Picture 34" descr="IMG_0297.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8429" y="2890652"/>
              <a:ext cx="1921986" cy="1434943"/>
            </a:xfrm>
            <a:prstGeom prst="roundRect">
              <a:avLst>
                <a:gd name="adj" fmla="val 8594"/>
              </a:avLst>
            </a:prstGeom>
            <a:solidFill>
              <a:srgbClr val="FFFFFF">
                <a:shade val="85000"/>
              </a:srgbClr>
            </a:solidFill>
            <a:ln>
              <a:noFill/>
            </a:ln>
            <a:effectLst/>
          </p:spPr>
        </p:pic>
        <p:sp>
          <p:nvSpPr>
            <p:cNvPr id="36" name="TextBox 35"/>
            <p:cNvSpPr txBox="1"/>
            <p:nvPr/>
          </p:nvSpPr>
          <p:spPr>
            <a:xfrm>
              <a:off x="1993230" y="2859782"/>
              <a:ext cx="1642666" cy="369332"/>
            </a:xfrm>
            <a:prstGeom prst="rect">
              <a:avLst/>
            </a:prstGeom>
            <a:noFill/>
          </p:spPr>
          <p:txBody>
            <a:bodyPr wrap="square" rtlCol="0">
              <a:spAutoFit/>
            </a:bodyPr>
            <a:lstStyle/>
            <a:p>
              <a:r>
                <a:rPr lang="en-US" dirty="0" smtClean="0">
                  <a:latin typeface="+mn-lt"/>
                </a:rPr>
                <a:t>Market surveys</a:t>
              </a:r>
              <a:endParaRPr lang="en-US" dirty="0">
                <a:latin typeface="+mn-lt"/>
              </a:endParaRPr>
            </a:p>
          </p:txBody>
        </p:sp>
      </p:grpSp>
      <p:grpSp>
        <p:nvGrpSpPr>
          <p:cNvPr id="4" name="Group 3"/>
          <p:cNvGrpSpPr/>
          <p:nvPr/>
        </p:nvGrpSpPr>
        <p:grpSpPr>
          <a:xfrm>
            <a:off x="5496764" y="1513774"/>
            <a:ext cx="1907402" cy="1418016"/>
            <a:chOff x="5904958" y="1513774"/>
            <a:chExt cx="1907402" cy="1418016"/>
          </a:xfrm>
        </p:grpSpPr>
        <p:pic>
          <p:nvPicPr>
            <p:cNvPr id="38" name="Picture 37" descr="!2.jpeg"/>
            <p:cNvPicPr>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5904958" y="1513774"/>
              <a:ext cx="1885696" cy="1406906"/>
            </a:xfrm>
            <a:prstGeom prst="roundRect">
              <a:avLst>
                <a:gd name="adj" fmla="val 8594"/>
              </a:avLst>
            </a:prstGeom>
            <a:solidFill>
              <a:srgbClr val="FFFFFF">
                <a:shade val="85000"/>
              </a:srgbClr>
            </a:solidFill>
            <a:ln>
              <a:noFill/>
            </a:ln>
            <a:effectLst/>
          </p:spPr>
        </p:pic>
        <p:sp>
          <p:nvSpPr>
            <p:cNvPr id="51" name="TextBox 50"/>
            <p:cNvSpPr txBox="1"/>
            <p:nvPr/>
          </p:nvSpPr>
          <p:spPr>
            <a:xfrm>
              <a:off x="5940152" y="2562458"/>
              <a:ext cx="1872208" cy="369332"/>
            </a:xfrm>
            <a:prstGeom prst="rect">
              <a:avLst/>
            </a:prstGeom>
            <a:noFill/>
          </p:spPr>
          <p:txBody>
            <a:bodyPr wrap="square" rtlCol="0">
              <a:spAutoFit/>
            </a:bodyPr>
            <a:lstStyle/>
            <a:p>
              <a:r>
                <a:rPr lang="en-US" dirty="0" err="1" smtClean="0">
                  <a:solidFill>
                    <a:schemeClr val="bg1"/>
                  </a:solidFill>
                  <a:latin typeface="+mn-lt"/>
                </a:rPr>
                <a:t>Longline</a:t>
              </a:r>
              <a:r>
                <a:rPr lang="en-US" dirty="0" smtClean="0">
                  <a:solidFill>
                    <a:schemeClr val="bg1"/>
                  </a:solidFill>
                  <a:latin typeface="+mn-lt"/>
                </a:rPr>
                <a:t> Surveys</a:t>
              </a:r>
              <a:endParaRPr lang="en-US" dirty="0">
                <a:solidFill>
                  <a:schemeClr val="bg1"/>
                </a:solidFill>
                <a:latin typeface="+mn-lt"/>
              </a:endParaRPr>
            </a:p>
          </p:txBody>
        </p:sp>
      </p:grpSp>
      <p:grpSp>
        <p:nvGrpSpPr>
          <p:cNvPr id="5" name="Group 4"/>
          <p:cNvGrpSpPr/>
          <p:nvPr/>
        </p:nvGrpSpPr>
        <p:grpSpPr>
          <a:xfrm>
            <a:off x="3347864" y="681540"/>
            <a:ext cx="2232248" cy="1457362"/>
            <a:chOff x="3347864" y="681540"/>
            <a:chExt cx="2232248" cy="1457362"/>
          </a:xfrm>
        </p:grpSpPr>
        <p:pic>
          <p:nvPicPr>
            <p:cNvPr id="53" name="Picture 52" descr="66.jpg"/>
            <p:cNvPicPr>
              <a:picLocks noChangeAspect="1"/>
            </p:cNvPicPr>
            <p:nvPr/>
          </p:nvPicPr>
          <p:blipFill>
            <a:blip r:embed="rId7" cstate="print">
              <a:alphaModFix/>
              <a:extLst>
                <a:ext uri="{28A0092B-C50C-407E-A947-70E740481C1C}">
                  <a14:useLocalDpi xmlns:a14="http://schemas.microsoft.com/office/drawing/2010/main" val="0"/>
                </a:ext>
              </a:extLst>
            </a:blip>
            <a:stretch>
              <a:fillRect/>
            </a:stretch>
          </p:blipFill>
          <p:spPr>
            <a:xfrm>
              <a:off x="3393225" y="735547"/>
              <a:ext cx="2104076" cy="1403355"/>
            </a:xfrm>
            <a:prstGeom prst="roundRect">
              <a:avLst>
                <a:gd name="adj" fmla="val 8594"/>
              </a:avLst>
            </a:prstGeom>
            <a:solidFill>
              <a:schemeClr val="accent1">
                <a:alpha val="26000"/>
              </a:schemeClr>
            </a:solidFill>
            <a:ln>
              <a:noFill/>
            </a:ln>
            <a:effectLst/>
          </p:spPr>
        </p:pic>
        <p:sp>
          <p:nvSpPr>
            <p:cNvPr id="54" name="TextBox 53"/>
            <p:cNvSpPr txBox="1"/>
            <p:nvPr/>
          </p:nvSpPr>
          <p:spPr>
            <a:xfrm>
              <a:off x="3347864" y="681540"/>
              <a:ext cx="2232248" cy="369332"/>
            </a:xfrm>
            <a:prstGeom prst="rect">
              <a:avLst/>
            </a:prstGeom>
            <a:noFill/>
          </p:spPr>
          <p:txBody>
            <a:bodyPr wrap="square" rtlCol="0">
              <a:spAutoFit/>
            </a:bodyPr>
            <a:lstStyle/>
            <a:p>
              <a:r>
                <a:rPr lang="en-US" dirty="0" smtClean="0">
                  <a:latin typeface="+mn-lt"/>
                </a:rPr>
                <a:t>Fishermen interviews</a:t>
              </a:r>
              <a:endParaRPr lang="en-US" dirty="0">
                <a:latin typeface="+mn-lt"/>
              </a:endParaRPr>
            </a:p>
          </p:txBody>
        </p:sp>
      </p:grpSp>
      <p:pic>
        <p:nvPicPr>
          <p:cNvPr id="56" name="Picture 55" descr="finclip.jpg"/>
          <p:cNvPicPr>
            <a:picLocks noChangeAspect="1"/>
          </p:cNvPicPr>
          <p:nvPr/>
        </p:nvPicPr>
        <p:blipFill rotWithShape="1">
          <a:blip r:embed="rId8">
            <a:alphaModFix amt="50000"/>
            <a:extLst>
              <a:ext uri="{28A0092B-C50C-407E-A947-70E740481C1C}">
                <a14:useLocalDpi xmlns:a14="http://schemas.microsoft.com/office/drawing/2010/main" val="0"/>
              </a:ext>
            </a:extLst>
          </a:blip>
          <a:srcRect b="15248"/>
          <a:stretch/>
        </p:blipFill>
        <p:spPr>
          <a:xfrm>
            <a:off x="1451896" y="1663314"/>
            <a:ext cx="1933956" cy="1240924"/>
          </a:xfrm>
          <a:prstGeom prst="roundRect">
            <a:avLst>
              <a:gd name="adj" fmla="val 8594"/>
            </a:avLst>
          </a:prstGeom>
          <a:solidFill>
            <a:schemeClr val="accent1">
              <a:alpha val="26000"/>
            </a:schemeClr>
          </a:solidFill>
          <a:ln>
            <a:noFill/>
          </a:ln>
          <a:effectLst/>
        </p:spPr>
      </p:pic>
      <p:sp>
        <p:nvSpPr>
          <p:cNvPr id="57" name="TextBox 56"/>
          <p:cNvSpPr txBox="1"/>
          <p:nvPr/>
        </p:nvSpPr>
        <p:spPr>
          <a:xfrm>
            <a:off x="1484403" y="1582342"/>
            <a:ext cx="1898856" cy="369332"/>
          </a:xfrm>
          <a:prstGeom prst="rect">
            <a:avLst/>
          </a:prstGeom>
          <a:noFill/>
        </p:spPr>
        <p:txBody>
          <a:bodyPr wrap="square" rtlCol="0">
            <a:spAutoFit/>
          </a:bodyPr>
          <a:lstStyle/>
          <a:p>
            <a:r>
              <a:rPr lang="en-US" dirty="0" smtClean="0">
                <a:latin typeface="+mn-lt"/>
              </a:rPr>
              <a:t>Genetic analysis</a:t>
            </a:r>
            <a:endParaRPr lang="en-US" dirty="0">
              <a:latin typeface="+mn-lt"/>
            </a:endParaRPr>
          </a:p>
        </p:txBody>
      </p:sp>
      <p:grpSp>
        <p:nvGrpSpPr>
          <p:cNvPr id="39" name="Group 38"/>
          <p:cNvGrpSpPr/>
          <p:nvPr/>
        </p:nvGrpSpPr>
        <p:grpSpPr>
          <a:xfrm>
            <a:off x="-2492" y="4487478"/>
            <a:ext cx="9160324" cy="748570"/>
            <a:chOff x="-2492" y="4487476"/>
            <a:chExt cx="9160324" cy="748570"/>
          </a:xfrm>
        </p:grpSpPr>
        <p:pic>
          <p:nvPicPr>
            <p:cNvPr id="40" name="Picture 1" descr="KAUSTLogo.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42" name="TextBox 41"/>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37" name="Group 36"/>
          <p:cNvGrpSpPr/>
          <p:nvPr/>
        </p:nvGrpSpPr>
        <p:grpSpPr>
          <a:xfrm>
            <a:off x="395536" y="26958"/>
            <a:ext cx="8178296" cy="702070"/>
            <a:chOff x="395536" y="26958"/>
            <a:chExt cx="8178296" cy="702070"/>
          </a:xfrm>
        </p:grpSpPr>
        <p:sp>
          <p:nvSpPr>
            <p:cNvPr id="43"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44"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45"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6"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7"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48"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49"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0"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52"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D50845"/>
                  </a:solidFill>
                </a:rPr>
                <a:t>Project </a:t>
              </a:r>
            </a:p>
            <a:p>
              <a:r>
                <a:rPr lang="en-US" sz="1600" b="1" dirty="0" smtClean="0">
                  <a:solidFill>
                    <a:srgbClr val="D50845"/>
                  </a:solidFill>
                </a:rPr>
                <a:t>objectives</a:t>
              </a:r>
            </a:p>
          </p:txBody>
        </p:sp>
        <p:sp>
          <p:nvSpPr>
            <p:cNvPr id="55"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58"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59"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spTree>
    <p:custDataLst>
      <p:tags r:id="rId1"/>
    </p:custDataLst>
    <p:extLst>
      <p:ext uri="{BB962C8B-B14F-4D97-AF65-F5344CB8AC3E}">
        <p14:creationId xmlns:p14="http://schemas.microsoft.com/office/powerpoint/2010/main" val="4203079509"/>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30"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pSp>
        <p:nvGrpSpPr>
          <p:cNvPr id="6" name="Group 5"/>
          <p:cNvGrpSpPr/>
          <p:nvPr/>
        </p:nvGrpSpPr>
        <p:grpSpPr>
          <a:xfrm>
            <a:off x="2123729" y="2931793"/>
            <a:ext cx="2136917" cy="1370741"/>
            <a:chOff x="2123728" y="2914335"/>
            <a:chExt cx="2136917" cy="1370741"/>
          </a:xfrm>
        </p:grpSpPr>
        <p:pic>
          <p:nvPicPr>
            <p:cNvPr id="2" name="Picture 1" descr="nurse2.jpg"/>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2233725" y="2968340"/>
              <a:ext cx="2026920" cy="1316736"/>
            </a:xfrm>
            <a:prstGeom prst="roundRect">
              <a:avLst>
                <a:gd name="adj" fmla="val 8594"/>
              </a:avLst>
            </a:prstGeom>
            <a:solidFill>
              <a:schemeClr val="accent1">
                <a:alpha val="38000"/>
              </a:schemeClr>
            </a:solidFill>
            <a:ln>
              <a:noFill/>
            </a:ln>
            <a:effectLst/>
          </p:spPr>
        </p:pic>
        <p:sp>
          <p:nvSpPr>
            <p:cNvPr id="26" name="TextBox 25"/>
            <p:cNvSpPr txBox="1"/>
            <p:nvPr/>
          </p:nvSpPr>
          <p:spPr>
            <a:xfrm>
              <a:off x="2123728" y="2914335"/>
              <a:ext cx="2088232" cy="923330"/>
            </a:xfrm>
            <a:prstGeom prst="rect">
              <a:avLst/>
            </a:prstGeom>
            <a:noFill/>
          </p:spPr>
          <p:txBody>
            <a:bodyPr wrap="square" rtlCol="0">
              <a:spAutoFit/>
            </a:bodyPr>
            <a:lstStyle/>
            <a:p>
              <a:r>
                <a:rPr lang="en-US" dirty="0" smtClean="0">
                  <a:solidFill>
                    <a:schemeClr val="bg1"/>
                  </a:solidFill>
                  <a:latin typeface="+mn-lt"/>
                </a:rPr>
                <a:t>Baited Remote</a:t>
              </a:r>
            </a:p>
            <a:p>
              <a:r>
                <a:rPr lang="en-US" dirty="0" smtClean="0">
                  <a:solidFill>
                    <a:schemeClr val="bg1"/>
                  </a:solidFill>
                  <a:latin typeface="+mn-lt"/>
                </a:rPr>
                <a:t> Underwater Video Surveys</a:t>
              </a:r>
              <a:endParaRPr lang="en-US" dirty="0">
                <a:solidFill>
                  <a:schemeClr val="bg1"/>
                </a:solidFill>
                <a:latin typeface="+mn-lt"/>
              </a:endParaRPr>
            </a:p>
          </p:txBody>
        </p:sp>
      </p:grpSp>
      <p:grpSp>
        <p:nvGrpSpPr>
          <p:cNvPr id="5" name="Group 4"/>
          <p:cNvGrpSpPr/>
          <p:nvPr/>
        </p:nvGrpSpPr>
        <p:grpSpPr>
          <a:xfrm>
            <a:off x="1425878" y="1491633"/>
            <a:ext cx="1921986" cy="1488949"/>
            <a:chOff x="795465" y="1491630"/>
            <a:chExt cx="1921986" cy="1488949"/>
          </a:xfrm>
        </p:grpSpPr>
        <p:pic>
          <p:nvPicPr>
            <p:cNvPr id="35" name="Picture 34" descr="IMG_0297.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5465" y="1545636"/>
              <a:ext cx="1921986" cy="1434943"/>
            </a:xfrm>
            <a:prstGeom prst="roundRect">
              <a:avLst>
                <a:gd name="adj" fmla="val 8594"/>
              </a:avLst>
            </a:prstGeom>
            <a:solidFill>
              <a:srgbClr val="FFFFFF">
                <a:shade val="85000"/>
              </a:srgbClr>
            </a:solidFill>
            <a:ln>
              <a:noFill/>
            </a:ln>
            <a:effectLst/>
          </p:spPr>
        </p:pic>
        <p:sp>
          <p:nvSpPr>
            <p:cNvPr id="36" name="TextBox 35"/>
            <p:cNvSpPr txBox="1"/>
            <p:nvPr/>
          </p:nvSpPr>
          <p:spPr>
            <a:xfrm>
              <a:off x="900266" y="1491630"/>
              <a:ext cx="1727518" cy="369332"/>
            </a:xfrm>
            <a:prstGeom prst="rect">
              <a:avLst/>
            </a:prstGeom>
            <a:noFill/>
          </p:spPr>
          <p:txBody>
            <a:bodyPr wrap="square" rtlCol="0">
              <a:spAutoFit/>
            </a:bodyPr>
            <a:lstStyle/>
            <a:p>
              <a:r>
                <a:rPr lang="en-US" dirty="0" smtClean="0">
                  <a:latin typeface="+mn-lt"/>
                </a:rPr>
                <a:t>Market surveys</a:t>
              </a:r>
              <a:endParaRPr lang="en-US" dirty="0">
                <a:latin typeface="+mn-lt"/>
              </a:endParaRPr>
            </a:p>
          </p:txBody>
        </p:sp>
      </p:grpSp>
      <p:grpSp>
        <p:nvGrpSpPr>
          <p:cNvPr id="7" name="Group 6"/>
          <p:cNvGrpSpPr/>
          <p:nvPr/>
        </p:nvGrpSpPr>
        <p:grpSpPr>
          <a:xfrm>
            <a:off x="4155260" y="2961341"/>
            <a:ext cx="2054212" cy="1421952"/>
            <a:chOff x="4678028" y="2887282"/>
            <a:chExt cx="2054212" cy="1421952"/>
          </a:xfrm>
        </p:grpSpPr>
        <p:pic>
          <p:nvPicPr>
            <p:cNvPr id="38" name="Picture 37" descr="!2.jpeg"/>
            <p:cNvPicPr>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4786850" y="2887282"/>
              <a:ext cx="1885696" cy="1406906"/>
            </a:xfrm>
            <a:prstGeom prst="roundRect">
              <a:avLst>
                <a:gd name="adj" fmla="val 8594"/>
              </a:avLst>
            </a:prstGeom>
            <a:solidFill>
              <a:srgbClr val="FFFFFF">
                <a:shade val="85000"/>
              </a:srgbClr>
            </a:solidFill>
            <a:ln>
              <a:noFill/>
            </a:ln>
            <a:effectLst/>
          </p:spPr>
        </p:pic>
        <p:sp>
          <p:nvSpPr>
            <p:cNvPr id="51" name="TextBox 50"/>
            <p:cNvSpPr txBox="1"/>
            <p:nvPr/>
          </p:nvSpPr>
          <p:spPr>
            <a:xfrm>
              <a:off x="4678028" y="3939902"/>
              <a:ext cx="2054212" cy="369332"/>
            </a:xfrm>
            <a:prstGeom prst="rect">
              <a:avLst/>
            </a:prstGeom>
            <a:noFill/>
          </p:spPr>
          <p:txBody>
            <a:bodyPr wrap="square" rtlCol="0">
              <a:spAutoFit/>
            </a:bodyPr>
            <a:lstStyle/>
            <a:p>
              <a:r>
                <a:rPr lang="en-US" dirty="0" err="1" smtClean="0">
                  <a:solidFill>
                    <a:schemeClr val="bg1"/>
                  </a:solidFill>
                  <a:latin typeface="+mn-lt"/>
                </a:rPr>
                <a:t>Longline</a:t>
              </a:r>
              <a:r>
                <a:rPr lang="en-US" dirty="0" smtClean="0">
                  <a:solidFill>
                    <a:schemeClr val="bg1"/>
                  </a:solidFill>
                  <a:latin typeface="+mn-lt"/>
                </a:rPr>
                <a:t> Surveys</a:t>
              </a:r>
              <a:endParaRPr lang="en-US" dirty="0">
                <a:solidFill>
                  <a:schemeClr val="bg1"/>
                </a:solidFill>
                <a:latin typeface="+mn-lt"/>
              </a:endParaRPr>
            </a:p>
          </p:txBody>
        </p:sp>
      </p:grpSp>
      <p:grpSp>
        <p:nvGrpSpPr>
          <p:cNvPr id="8" name="Group 7"/>
          <p:cNvGrpSpPr/>
          <p:nvPr/>
        </p:nvGrpSpPr>
        <p:grpSpPr>
          <a:xfrm>
            <a:off x="5148064" y="1508349"/>
            <a:ext cx="2376264" cy="1457362"/>
            <a:chOff x="5796136" y="1383618"/>
            <a:chExt cx="2376264" cy="1457362"/>
          </a:xfrm>
        </p:grpSpPr>
        <p:pic>
          <p:nvPicPr>
            <p:cNvPr id="53" name="Picture 52" descr="66.jpg"/>
            <p:cNvPicPr>
              <a:picLocks noChangeAspect="1"/>
            </p:cNvPicPr>
            <p:nvPr/>
          </p:nvPicPr>
          <p:blipFill>
            <a:blip r:embed="rId7" cstate="print">
              <a:alphaModFix/>
              <a:extLst>
                <a:ext uri="{28A0092B-C50C-407E-A947-70E740481C1C}">
                  <a14:useLocalDpi xmlns:a14="http://schemas.microsoft.com/office/drawing/2010/main" val="0"/>
                </a:ext>
              </a:extLst>
            </a:blip>
            <a:stretch>
              <a:fillRect/>
            </a:stretch>
          </p:blipFill>
          <p:spPr>
            <a:xfrm>
              <a:off x="5924308" y="1437625"/>
              <a:ext cx="2104076" cy="1403355"/>
            </a:xfrm>
            <a:prstGeom prst="roundRect">
              <a:avLst>
                <a:gd name="adj" fmla="val 8594"/>
              </a:avLst>
            </a:prstGeom>
            <a:solidFill>
              <a:schemeClr val="accent1">
                <a:alpha val="26000"/>
              </a:schemeClr>
            </a:solidFill>
            <a:ln>
              <a:noFill/>
            </a:ln>
            <a:effectLst/>
          </p:spPr>
        </p:pic>
        <p:sp>
          <p:nvSpPr>
            <p:cNvPr id="54" name="TextBox 53"/>
            <p:cNvSpPr txBox="1"/>
            <p:nvPr/>
          </p:nvSpPr>
          <p:spPr>
            <a:xfrm>
              <a:off x="5796136" y="1383618"/>
              <a:ext cx="2376264" cy="369332"/>
            </a:xfrm>
            <a:prstGeom prst="rect">
              <a:avLst/>
            </a:prstGeom>
            <a:noFill/>
          </p:spPr>
          <p:txBody>
            <a:bodyPr wrap="square" rtlCol="0">
              <a:spAutoFit/>
            </a:bodyPr>
            <a:lstStyle/>
            <a:p>
              <a:r>
                <a:rPr lang="en-US" dirty="0" smtClean="0">
                  <a:latin typeface="+mn-lt"/>
                </a:rPr>
                <a:t>Fishermen interviews</a:t>
              </a:r>
              <a:endParaRPr lang="en-US" dirty="0">
                <a:latin typeface="+mn-lt"/>
              </a:endParaRPr>
            </a:p>
          </p:txBody>
        </p:sp>
      </p:grpSp>
      <p:pic>
        <p:nvPicPr>
          <p:cNvPr id="56" name="Picture 55" descr="finclip.jpg"/>
          <p:cNvPicPr>
            <a:picLocks noChangeAspect="1"/>
          </p:cNvPicPr>
          <p:nvPr/>
        </p:nvPicPr>
        <p:blipFill rotWithShape="1">
          <a:blip r:embed="rId8">
            <a:alphaModFix/>
            <a:extLst>
              <a:ext uri="{28A0092B-C50C-407E-A947-70E740481C1C}">
                <a14:useLocalDpi xmlns:a14="http://schemas.microsoft.com/office/drawing/2010/main" val="0"/>
              </a:ext>
            </a:extLst>
          </a:blip>
          <a:srcRect b="15248"/>
          <a:stretch/>
        </p:blipFill>
        <p:spPr>
          <a:xfrm>
            <a:off x="3353345" y="861189"/>
            <a:ext cx="1933956" cy="1240924"/>
          </a:xfrm>
          <a:prstGeom prst="roundRect">
            <a:avLst>
              <a:gd name="adj" fmla="val 8594"/>
            </a:avLst>
          </a:prstGeom>
          <a:solidFill>
            <a:schemeClr val="accent1">
              <a:alpha val="26000"/>
            </a:schemeClr>
          </a:solidFill>
          <a:ln>
            <a:noFill/>
          </a:ln>
          <a:effectLst/>
        </p:spPr>
      </p:pic>
      <p:sp>
        <p:nvSpPr>
          <p:cNvPr id="57" name="TextBox 56"/>
          <p:cNvSpPr txBox="1"/>
          <p:nvPr/>
        </p:nvSpPr>
        <p:spPr>
          <a:xfrm>
            <a:off x="3275856" y="789552"/>
            <a:ext cx="1762212" cy="369332"/>
          </a:xfrm>
          <a:prstGeom prst="rect">
            <a:avLst/>
          </a:prstGeom>
          <a:noFill/>
        </p:spPr>
        <p:txBody>
          <a:bodyPr wrap="square" rtlCol="0">
            <a:spAutoFit/>
          </a:bodyPr>
          <a:lstStyle/>
          <a:p>
            <a:r>
              <a:rPr lang="en-US" dirty="0" smtClean="0">
                <a:latin typeface="+mn-lt"/>
              </a:rPr>
              <a:t>Genetic analysis</a:t>
            </a:r>
            <a:endParaRPr lang="en-US" dirty="0">
              <a:latin typeface="+mn-lt"/>
            </a:endParaRPr>
          </a:p>
        </p:txBody>
      </p:sp>
      <p:grpSp>
        <p:nvGrpSpPr>
          <p:cNvPr id="39" name="Group 38"/>
          <p:cNvGrpSpPr/>
          <p:nvPr/>
        </p:nvGrpSpPr>
        <p:grpSpPr>
          <a:xfrm>
            <a:off x="-2492" y="4487478"/>
            <a:ext cx="9160324" cy="748570"/>
            <a:chOff x="-2492" y="4487476"/>
            <a:chExt cx="9160324" cy="748570"/>
          </a:xfrm>
        </p:grpSpPr>
        <p:pic>
          <p:nvPicPr>
            <p:cNvPr id="40" name="Picture 1" descr="KAUSTLogo.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42" name="TextBox 41"/>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37" name="Group 36"/>
          <p:cNvGrpSpPr/>
          <p:nvPr/>
        </p:nvGrpSpPr>
        <p:grpSpPr>
          <a:xfrm>
            <a:off x="395536" y="26958"/>
            <a:ext cx="8178296" cy="702070"/>
            <a:chOff x="395536" y="26958"/>
            <a:chExt cx="8178296" cy="702070"/>
          </a:xfrm>
        </p:grpSpPr>
        <p:sp>
          <p:nvSpPr>
            <p:cNvPr id="43"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44"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45"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6"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7"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48"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49"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0"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52"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D50845"/>
                  </a:solidFill>
                </a:rPr>
                <a:t>Project </a:t>
              </a:r>
            </a:p>
            <a:p>
              <a:r>
                <a:rPr lang="en-US" sz="1600" b="1" dirty="0" smtClean="0">
                  <a:solidFill>
                    <a:srgbClr val="D50845"/>
                  </a:solidFill>
                </a:rPr>
                <a:t>objectives</a:t>
              </a:r>
            </a:p>
          </p:txBody>
        </p:sp>
        <p:sp>
          <p:nvSpPr>
            <p:cNvPr id="55"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70"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71"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spTree>
    <p:custDataLst>
      <p:tags r:id="rId1"/>
    </p:custDataLst>
    <p:extLst>
      <p:ext uri="{BB962C8B-B14F-4D97-AF65-F5344CB8AC3E}">
        <p14:creationId xmlns:p14="http://schemas.microsoft.com/office/powerpoint/2010/main" val="605552554"/>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7258454" y="782866"/>
            <a:ext cx="1899383" cy="3949124"/>
            <a:chOff x="6984001" y="782656"/>
            <a:chExt cx="1899383" cy="3949124"/>
          </a:xfrm>
        </p:grpSpPr>
        <p:pic>
          <p:nvPicPr>
            <p:cNvPr id="7" name="Picture 6" descr="IMG_0254.JPG"/>
            <p:cNvPicPr>
              <a:picLocks noChangeAspect="1"/>
            </p:cNvPicPr>
            <p:nvPr/>
          </p:nvPicPr>
          <p:blipFill rotWithShape="1">
            <a:blip r:embed="rId4" cstate="print">
              <a:extLst>
                <a:ext uri="{28A0092B-C50C-407E-A947-70E740481C1C}">
                  <a14:useLocalDpi xmlns:a14="http://schemas.microsoft.com/office/drawing/2010/main" val="0"/>
                </a:ext>
              </a:extLst>
            </a:blip>
            <a:srcRect l="19222" r="27949"/>
            <a:stretch/>
          </p:blipFill>
          <p:spPr>
            <a:xfrm>
              <a:off x="6984001" y="2841780"/>
              <a:ext cx="1890000" cy="1890000"/>
            </a:xfrm>
            <a:prstGeom prst="roundRect">
              <a:avLst>
                <a:gd name="adj" fmla="val 8594"/>
              </a:avLst>
            </a:prstGeom>
            <a:solidFill>
              <a:srgbClr val="FFFFFF">
                <a:shade val="85000"/>
              </a:srgbClr>
            </a:solidFill>
            <a:ln>
              <a:noFill/>
            </a:ln>
            <a:effectLst/>
          </p:spPr>
        </p:pic>
        <p:pic>
          <p:nvPicPr>
            <p:cNvPr id="27" name="Picture 26" descr="IMG_5399.JPG"/>
            <p:cNvPicPr>
              <a:picLocks noChangeAspect="1"/>
            </p:cNvPicPr>
            <p:nvPr/>
          </p:nvPicPr>
          <p:blipFill rotWithShape="1">
            <a:blip r:embed="rId5" cstate="screen">
              <a:extLst>
                <a:ext uri="{28A0092B-C50C-407E-A947-70E740481C1C}">
                  <a14:useLocalDpi xmlns:a14="http://schemas.microsoft.com/office/drawing/2010/main"/>
                </a:ext>
              </a:extLst>
            </a:blip>
            <a:srcRect t="12898"/>
            <a:stretch/>
          </p:blipFill>
          <p:spPr>
            <a:xfrm>
              <a:off x="6993624" y="782656"/>
              <a:ext cx="1889760" cy="1402408"/>
            </a:xfrm>
            <a:prstGeom prst="roundRect">
              <a:avLst>
                <a:gd name="adj" fmla="val 8594"/>
              </a:avLst>
            </a:prstGeom>
            <a:solidFill>
              <a:srgbClr val="FFFFFF">
                <a:shade val="85000"/>
              </a:srgbClr>
            </a:solidFill>
            <a:ln>
              <a:noFill/>
            </a:ln>
            <a:effectLst/>
          </p:spPr>
        </p:pic>
        <p:pic>
          <p:nvPicPr>
            <p:cNvPr id="17" name="Picture 16" descr="IMG_5818.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86493" y="2159691"/>
              <a:ext cx="1890000" cy="1255081"/>
            </a:xfrm>
            <a:prstGeom prst="roundRect">
              <a:avLst>
                <a:gd name="adj" fmla="val 8594"/>
              </a:avLst>
            </a:prstGeom>
            <a:solidFill>
              <a:srgbClr val="FFFFFF">
                <a:shade val="85000"/>
              </a:srgbClr>
            </a:solidFill>
            <a:ln>
              <a:noFill/>
            </a:ln>
            <a:effectLst/>
          </p:spPr>
        </p:pic>
      </p:grpSp>
      <p:sp>
        <p:nvSpPr>
          <p:cNvPr id="21"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22"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pSp>
        <p:nvGrpSpPr>
          <p:cNvPr id="5" name="Group 4"/>
          <p:cNvGrpSpPr/>
          <p:nvPr/>
        </p:nvGrpSpPr>
        <p:grpSpPr>
          <a:xfrm>
            <a:off x="1547664" y="483520"/>
            <a:ext cx="6048672" cy="3953414"/>
            <a:chOff x="3012504" y="1350137"/>
            <a:chExt cx="5591944" cy="4383119"/>
          </a:xfrm>
        </p:grpSpPr>
        <p:sp>
          <p:nvSpPr>
            <p:cNvPr id="133" name="Rectangle 19"/>
            <p:cNvSpPr>
              <a:spLocks noChangeArrowheads="1"/>
            </p:cNvSpPr>
            <p:nvPr/>
          </p:nvSpPr>
          <p:spPr bwMode="auto">
            <a:xfrm>
              <a:off x="4812704" y="3387787"/>
              <a:ext cx="1735286" cy="65774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bg2"/>
                  </a:solidFill>
                </a:rPr>
                <a:t>Project</a:t>
              </a:r>
            </a:p>
            <a:p>
              <a:r>
                <a:rPr lang="en-GB" sz="1600" b="1" dirty="0" smtClean="0">
                  <a:solidFill>
                    <a:schemeClr val="bg2"/>
                  </a:solidFill>
                </a:rPr>
                <a:t>Objectives</a:t>
              </a:r>
              <a:endParaRPr lang="en-GB" sz="1600" b="1" dirty="0">
                <a:solidFill>
                  <a:schemeClr val="bg2"/>
                </a:solidFill>
              </a:endParaRPr>
            </a:p>
          </p:txBody>
        </p:sp>
        <p:graphicFrame>
          <p:nvGraphicFramePr>
            <p:cNvPr id="23" name="Chart 22"/>
            <p:cNvGraphicFramePr/>
            <p:nvPr>
              <p:extLst>
                <p:ext uri="{D42A27DB-BD31-4B8C-83A1-F6EECF244321}">
                  <p14:modId xmlns:p14="http://schemas.microsoft.com/office/powerpoint/2010/main" val="4248385904"/>
                </p:ext>
              </p:extLst>
            </p:nvPr>
          </p:nvGraphicFramePr>
          <p:xfrm>
            <a:off x="3012504" y="1484784"/>
            <a:ext cx="5591944" cy="4248472"/>
          </p:xfrm>
          <a:graphic>
            <a:graphicData uri="http://schemas.openxmlformats.org/drawingml/2006/chart">
              <c:chart xmlns:c="http://schemas.openxmlformats.org/drawingml/2006/chart" xmlns:r="http://schemas.openxmlformats.org/officeDocument/2006/relationships" r:id="rId7"/>
            </a:graphicData>
          </a:graphic>
        </p:graphicFrame>
        <p:sp>
          <p:nvSpPr>
            <p:cNvPr id="33" name="TextBox 32"/>
            <p:cNvSpPr txBox="1"/>
            <p:nvPr/>
          </p:nvSpPr>
          <p:spPr>
            <a:xfrm rot="15923377">
              <a:off x="5197492" y="4428305"/>
              <a:ext cx="1385963" cy="337220"/>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solidFill>
                    <a:srgbClr val="FFFFFF"/>
                  </a:solidFill>
                </a:rPr>
                <a:t>C. </a:t>
              </a:r>
              <a:r>
                <a:rPr lang="en-US" sz="1600" i="1" dirty="0" err="1" smtClean="0">
                  <a:solidFill>
                    <a:srgbClr val="FFFFFF"/>
                  </a:solidFill>
                </a:rPr>
                <a:t>falciformis</a:t>
              </a:r>
              <a:endParaRPr lang="en-US" sz="1600" i="1" dirty="0">
                <a:solidFill>
                  <a:srgbClr val="FFFFFF"/>
                </a:solidFill>
              </a:endParaRPr>
            </a:p>
          </p:txBody>
        </p:sp>
        <p:sp>
          <p:nvSpPr>
            <p:cNvPr id="34" name="TextBox 33"/>
            <p:cNvSpPr txBox="1"/>
            <p:nvPr/>
          </p:nvSpPr>
          <p:spPr>
            <a:xfrm rot="19417504">
              <a:off x="4654089" y="3920108"/>
              <a:ext cx="1045249" cy="342319"/>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solidFill>
                    <a:srgbClr val="FFFFFF"/>
                  </a:solidFill>
                </a:rPr>
                <a:t>C. </a:t>
              </a:r>
              <a:r>
                <a:rPr lang="en-US" sz="1600" i="1" dirty="0" err="1" smtClean="0">
                  <a:solidFill>
                    <a:srgbClr val="FFFFFF"/>
                  </a:solidFill>
                </a:rPr>
                <a:t>sorrah</a:t>
              </a:r>
              <a:endParaRPr lang="en-US" sz="1600" i="1" dirty="0">
                <a:solidFill>
                  <a:srgbClr val="FFFFFF"/>
                </a:solidFill>
              </a:endParaRPr>
            </a:p>
          </p:txBody>
        </p:sp>
        <p:sp>
          <p:nvSpPr>
            <p:cNvPr id="35" name="TextBox 34"/>
            <p:cNvSpPr txBox="1"/>
            <p:nvPr/>
          </p:nvSpPr>
          <p:spPr>
            <a:xfrm rot="1536742">
              <a:off x="4054619" y="2882510"/>
              <a:ext cx="1903052" cy="391059"/>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solidFill>
                    <a:srgbClr val="FFFFFF"/>
                  </a:solidFill>
                </a:rPr>
                <a:t>C. </a:t>
              </a:r>
              <a:r>
                <a:rPr lang="en-US" sz="1600" i="1" dirty="0" err="1" smtClean="0">
                  <a:solidFill>
                    <a:srgbClr val="FFFFFF"/>
                  </a:solidFill>
                </a:rPr>
                <a:t>amblyrhynchos</a:t>
              </a:r>
              <a:endParaRPr lang="en-US" sz="1600" i="1" dirty="0">
                <a:solidFill>
                  <a:srgbClr val="FFFFFF"/>
                </a:solidFill>
              </a:endParaRPr>
            </a:p>
          </p:txBody>
        </p:sp>
        <p:sp>
          <p:nvSpPr>
            <p:cNvPr id="36" name="TextBox 35"/>
            <p:cNvSpPr txBox="1"/>
            <p:nvPr/>
          </p:nvSpPr>
          <p:spPr>
            <a:xfrm rot="4086663">
              <a:off x="4507598" y="2285211"/>
              <a:ext cx="1755570" cy="565660"/>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solidFill>
                    <a:srgbClr val="FFFFFF"/>
                  </a:solidFill>
                </a:rPr>
                <a:t>C. </a:t>
              </a:r>
              <a:r>
                <a:rPr lang="en-US" sz="1600" i="1" dirty="0" err="1" smtClean="0">
                  <a:solidFill>
                    <a:srgbClr val="FFFFFF"/>
                  </a:solidFill>
                </a:rPr>
                <a:t>melanopterus</a:t>
              </a:r>
              <a:endParaRPr lang="en-US" sz="1600" i="1" dirty="0">
                <a:solidFill>
                  <a:srgbClr val="FFFFFF"/>
                </a:solidFill>
              </a:endParaRPr>
            </a:p>
          </p:txBody>
        </p:sp>
        <p:sp>
          <p:nvSpPr>
            <p:cNvPr id="37" name="TextBox 36"/>
            <p:cNvSpPr txBox="1"/>
            <p:nvPr/>
          </p:nvSpPr>
          <p:spPr>
            <a:xfrm rot="5214017">
              <a:off x="4918315" y="2021528"/>
              <a:ext cx="1679992" cy="337210"/>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solidFill>
                    <a:srgbClr val="FFFFFF"/>
                  </a:solidFill>
                </a:rPr>
                <a:t>T. </a:t>
              </a:r>
              <a:r>
                <a:rPr lang="en-US" sz="1600" i="1" dirty="0" err="1" smtClean="0">
                  <a:solidFill>
                    <a:srgbClr val="FFFFFF"/>
                  </a:solidFill>
                </a:rPr>
                <a:t>obesus</a:t>
              </a:r>
              <a:endParaRPr lang="en-US" sz="1600" i="1" dirty="0">
                <a:solidFill>
                  <a:srgbClr val="FFFFFF"/>
                </a:solidFill>
              </a:endParaRPr>
            </a:p>
          </p:txBody>
        </p:sp>
        <p:sp>
          <p:nvSpPr>
            <p:cNvPr id="38" name="TextBox 37"/>
            <p:cNvSpPr txBox="1"/>
            <p:nvPr/>
          </p:nvSpPr>
          <p:spPr>
            <a:xfrm rot="13058169">
              <a:off x="5869767" y="4119177"/>
              <a:ext cx="1289395" cy="342318"/>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solidFill>
                    <a:schemeClr val="bg1"/>
                  </a:solidFill>
                </a:rPr>
                <a:t>C. </a:t>
              </a:r>
              <a:r>
                <a:rPr lang="en-US" sz="1600" i="1" dirty="0" err="1" smtClean="0">
                  <a:solidFill>
                    <a:schemeClr val="bg1"/>
                  </a:solidFill>
                </a:rPr>
                <a:t>brevipinna</a:t>
              </a:r>
              <a:endParaRPr lang="en-US" sz="1600" i="1" dirty="0">
                <a:solidFill>
                  <a:schemeClr val="bg1"/>
                </a:solidFill>
              </a:endParaRPr>
            </a:p>
          </p:txBody>
        </p:sp>
        <p:sp>
          <p:nvSpPr>
            <p:cNvPr id="39" name="TextBox 38"/>
            <p:cNvSpPr txBox="1"/>
            <p:nvPr/>
          </p:nvSpPr>
          <p:spPr>
            <a:xfrm rot="19364213">
              <a:off x="6151736" y="2614231"/>
              <a:ext cx="986054" cy="342319"/>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solidFill>
                    <a:srgbClr val="000000"/>
                  </a:solidFill>
                </a:rPr>
                <a:t>R. </a:t>
              </a:r>
              <a:r>
                <a:rPr lang="en-US" sz="1600" i="1" dirty="0" err="1" smtClean="0">
                  <a:solidFill>
                    <a:srgbClr val="000000"/>
                  </a:solidFill>
                </a:rPr>
                <a:t>acutus</a:t>
              </a:r>
              <a:endParaRPr lang="en-US" sz="1600" i="1" dirty="0">
                <a:solidFill>
                  <a:srgbClr val="000000"/>
                </a:solidFill>
              </a:endParaRPr>
            </a:p>
          </p:txBody>
        </p:sp>
        <p:sp>
          <p:nvSpPr>
            <p:cNvPr id="41" name="TextBox 40"/>
            <p:cNvSpPr txBox="1"/>
            <p:nvPr/>
          </p:nvSpPr>
          <p:spPr>
            <a:xfrm rot="16982508">
              <a:off x="5700615" y="2060158"/>
              <a:ext cx="753356" cy="337210"/>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solidFill>
                    <a:srgbClr val="000000"/>
                  </a:solidFill>
                </a:rPr>
                <a:t>Other</a:t>
              </a:r>
              <a:endParaRPr lang="en-US" sz="1600" i="1" dirty="0">
                <a:solidFill>
                  <a:srgbClr val="000000"/>
                </a:solidFill>
              </a:endParaRPr>
            </a:p>
          </p:txBody>
        </p:sp>
        <p:sp>
          <p:nvSpPr>
            <p:cNvPr id="42" name="TextBox 41"/>
            <p:cNvSpPr txBox="1"/>
            <p:nvPr/>
          </p:nvSpPr>
          <p:spPr>
            <a:xfrm>
              <a:off x="6335650" y="3429000"/>
              <a:ext cx="888635" cy="342322"/>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t>S. </a:t>
              </a:r>
              <a:r>
                <a:rPr lang="en-US" sz="1600" i="1" dirty="0" err="1" smtClean="0"/>
                <a:t>lewini</a:t>
              </a:r>
              <a:endParaRPr lang="en-US" sz="1600" i="1" dirty="0"/>
            </a:p>
          </p:txBody>
        </p:sp>
        <p:sp>
          <p:nvSpPr>
            <p:cNvPr id="43" name="TextBox 42"/>
            <p:cNvSpPr txBox="1"/>
            <p:nvPr/>
          </p:nvSpPr>
          <p:spPr>
            <a:xfrm rot="20393134">
              <a:off x="6235482" y="2970935"/>
              <a:ext cx="1289383" cy="342322"/>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solidFill>
                    <a:srgbClr val="000000"/>
                  </a:solidFill>
                </a:rPr>
                <a:t>S. </a:t>
              </a:r>
              <a:r>
                <a:rPr lang="en-US" sz="1600" i="1" dirty="0" err="1" smtClean="0">
                  <a:solidFill>
                    <a:srgbClr val="000000"/>
                  </a:solidFill>
                </a:rPr>
                <a:t>mokarran</a:t>
              </a:r>
              <a:endParaRPr lang="en-US" sz="1600" i="1" dirty="0">
                <a:solidFill>
                  <a:srgbClr val="000000"/>
                </a:solidFill>
              </a:endParaRPr>
            </a:p>
          </p:txBody>
        </p:sp>
        <p:sp>
          <p:nvSpPr>
            <p:cNvPr id="44" name="TextBox 43"/>
            <p:cNvSpPr txBox="1"/>
            <p:nvPr/>
          </p:nvSpPr>
          <p:spPr>
            <a:xfrm rot="18073619">
              <a:off x="5548137" y="2452819"/>
              <a:ext cx="1547331" cy="337209"/>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i="1" dirty="0" smtClean="0">
                  <a:solidFill>
                    <a:srgbClr val="000000"/>
                  </a:solidFill>
                </a:rPr>
                <a:t>L. </a:t>
              </a:r>
              <a:r>
                <a:rPr lang="en-US" sz="1600" i="1" dirty="0" err="1" smtClean="0">
                  <a:solidFill>
                    <a:srgbClr val="000000"/>
                  </a:solidFill>
                </a:rPr>
                <a:t>macrorhinus</a:t>
              </a:r>
              <a:endParaRPr lang="en-US" sz="1600" i="1" dirty="0">
                <a:solidFill>
                  <a:srgbClr val="000000"/>
                </a:solidFill>
              </a:endParaRPr>
            </a:p>
          </p:txBody>
        </p:sp>
      </p:grpSp>
      <p:sp>
        <p:nvSpPr>
          <p:cNvPr id="6" name="TextBox 5"/>
          <p:cNvSpPr txBox="1"/>
          <p:nvPr/>
        </p:nvSpPr>
        <p:spPr>
          <a:xfrm>
            <a:off x="5724128" y="4022943"/>
            <a:ext cx="1080120" cy="369332"/>
          </a:xfrm>
          <a:prstGeom prst="rect">
            <a:avLst/>
          </a:prstGeom>
          <a:noFill/>
        </p:spPr>
        <p:txBody>
          <a:bodyPr wrap="square" rtlCol="0">
            <a:spAutoFit/>
          </a:bodyPr>
          <a:lstStyle/>
          <a:p>
            <a:r>
              <a:rPr lang="en-US" dirty="0" smtClean="0"/>
              <a:t>n= 1094</a:t>
            </a:r>
            <a:endParaRPr lang="en-US" dirty="0"/>
          </a:p>
        </p:txBody>
      </p:sp>
      <p:pic>
        <p:nvPicPr>
          <p:cNvPr id="15" name="Picture 14" descr="IMG_0236.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340" y="1928633"/>
            <a:ext cx="1890000" cy="1260000"/>
          </a:xfrm>
          <a:prstGeom prst="roundRect">
            <a:avLst>
              <a:gd name="adj" fmla="val 8594"/>
            </a:avLst>
          </a:prstGeom>
          <a:solidFill>
            <a:srgbClr val="FFFFFF">
              <a:shade val="85000"/>
            </a:srgbClr>
          </a:solidFill>
          <a:ln>
            <a:noFill/>
          </a:ln>
          <a:effectLst/>
        </p:spPr>
      </p:pic>
      <p:pic>
        <p:nvPicPr>
          <p:cNvPr id="30" name="Picture 29" descr="IMG_5393.JPG"/>
          <p:cNvPicPr>
            <a:picLocks noChangeAspect="1"/>
          </p:cNvPicPr>
          <p:nvPr/>
        </p:nvPicPr>
        <p:blipFill rotWithShape="1">
          <a:blip r:embed="rId9" cstate="screen">
            <a:extLst>
              <a:ext uri="{28A0092B-C50C-407E-A947-70E740481C1C}">
                <a14:useLocalDpi xmlns:a14="http://schemas.microsoft.com/office/drawing/2010/main"/>
              </a:ext>
            </a:extLst>
          </a:blip>
          <a:srcRect b="-156"/>
          <a:stretch/>
        </p:blipFill>
        <p:spPr>
          <a:xfrm>
            <a:off x="-36511" y="3166520"/>
            <a:ext cx="1890000" cy="1307997"/>
          </a:xfrm>
          <a:prstGeom prst="roundRect">
            <a:avLst>
              <a:gd name="adj" fmla="val 8594"/>
            </a:avLst>
          </a:prstGeom>
          <a:solidFill>
            <a:srgbClr val="FFFFFF">
              <a:shade val="85000"/>
            </a:srgbClr>
          </a:solidFill>
          <a:ln>
            <a:noFill/>
          </a:ln>
          <a:effectLst/>
        </p:spPr>
      </p:pic>
      <p:pic>
        <p:nvPicPr>
          <p:cNvPr id="18" name="Picture 17" descr="IMG_5392.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793893"/>
            <a:ext cx="1890000" cy="1255081"/>
          </a:xfrm>
          <a:prstGeom prst="roundRect">
            <a:avLst>
              <a:gd name="adj" fmla="val 8594"/>
            </a:avLst>
          </a:prstGeom>
          <a:solidFill>
            <a:srgbClr val="FFFFFF">
              <a:shade val="85000"/>
            </a:srgbClr>
          </a:solidFill>
          <a:ln>
            <a:noFill/>
          </a:ln>
          <a:effectLst/>
        </p:spPr>
      </p:pic>
      <p:grpSp>
        <p:nvGrpSpPr>
          <p:cNvPr id="56" name="Group 55"/>
          <p:cNvGrpSpPr/>
          <p:nvPr/>
        </p:nvGrpSpPr>
        <p:grpSpPr>
          <a:xfrm>
            <a:off x="-2492" y="4487478"/>
            <a:ext cx="9160324" cy="748570"/>
            <a:chOff x="-2492" y="4487476"/>
            <a:chExt cx="9160324" cy="748570"/>
          </a:xfrm>
        </p:grpSpPr>
        <p:pic>
          <p:nvPicPr>
            <p:cNvPr id="60" name="Picture 1" descr="KAUSTLogo.jpg"/>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60"/>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62" name="TextBox 61"/>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63" name="Group 62"/>
          <p:cNvGrpSpPr/>
          <p:nvPr/>
        </p:nvGrpSpPr>
        <p:grpSpPr>
          <a:xfrm>
            <a:off x="395536" y="26958"/>
            <a:ext cx="8178296" cy="702070"/>
            <a:chOff x="395536" y="26958"/>
            <a:chExt cx="8178296" cy="702070"/>
          </a:xfrm>
        </p:grpSpPr>
        <p:sp>
          <p:nvSpPr>
            <p:cNvPr id="64"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5"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66"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7"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8"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69"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D50845"/>
                  </a:solidFill>
                </a:rPr>
                <a:t>Market </a:t>
              </a:r>
            </a:p>
            <a:p>
              <a:r>
                <a:rPr lang="en-US" sz="1600" b="1" dirty="0" smtClean="0">
                  <a:solidFill>
                    <a:srgbClr val="D50845"/>
                  </a:solidFill>
                </a:rPr>
                <a:t> surveys</a:t>
              </a:r>
              <a:endParaRPr lang="en-GB" sz="1600" b="1" dirty="0">
                <a:solidFill>
                  <a:srgbClr val="D50845"/>
                </a:solidFill>
              </a:endParaRPr>
            </a:p>
          </p:txBody>
        </p:sp>
        <p:sp>
          <p:nvSpPr>
            <p:cNvPr id="70"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71"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73"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74"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75"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76"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grpSp>
        <p:nvGrpSpPr>
          <p:cNvPr id="9" name="Group 8"/>
          <p:cNvGrpSpPr/>
          <p:nvPr/>
        </p:nvGrpSpPr>
        <p:grpSpPr>
          <a:xfrm>
            <a:off x="2705430" y="267374"/>
            <a:ext cx="4347308" cy="4398108"/>
            <a:chOff x="2705430" y="267374"/>
            <a:chExt cx="4347308" cy="4398108"/>
          </a:xfrm>
        </p:grpSpPr>
        <p:grpSp>
          <p:nvGrpSpPr>
            <p:cNvPr id="4" name="Group 3"/>
            <p:cNvGrpSpPr/>
            <p:nvPr/>
          </p:nvGrpSpPr>
          <p:grpSpPr>
            <a:xfrm>
              <a:off x="2778001" y="849625"/>
              <a:ext cx="4038091" cy="3552864"/>
              <a:chOff x="4435134" y="1186937"/>
              <a:chExt cx="4038091" cy="4737153"/>
            </a:xfrm>
          </p:grpSpPr>
          <p:sp>
            <p:nvSpPr>
              <p:cNvPr id="31" name="Arc 30"/>
              <p:cNvSpPr/>
              <p:nvPr/>
            </p:nvSpPr>
            <p:spPr>
              <a:xfrm rot="5555370">
                <a:off x="4085603" y="1536468"/>
                <a:ext cx="4737153" cy="4038091"/>
              </a:xfrm>
              <a:prstGeom prst="arc">
                <a:avLst>
                  <a:gd name="adj1" fmla="val 1755357"/>
                  <a:gd name="adj2" fmla="val 5334876"/>
                </a:avLst>
              </a:prstGeom>
              <a:ln w="41275">
                <a:solidFill>
                  <a:schemeClr val="tx2">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Rectangle 12"/>
              <p:cNvSpPr/>
              <p:nvPr/>
            </p:nvSpPr>
            <p:spPr>
              <a:xfrm>
                <a:off x="5220072" y="5483263"/>
                <a:ext cx="2023861" cy="400109"/>
              </a:xfrm>
              <a:prstGeom prst="rect">
                <a:avLst/>
              </a:prstGeom>
              <a:noFill/>
            </p:spPr>
            <p:txBody>
              <a:bodyPr wrap="none" lIns="91440" tIns="45720" rIns="91440" bIns="45720">
                <a:prstTxWarp prst="textArchDown">
                  <a:avLst>
                    <a:gd name="adj" fmla="val 21224692"/>
                  </a:avLst>
                </a:prstTxWarp>
                <a:spAutoFit/>
              </a:bodyPr>
              <a:lstStyle/>
              <a:p>
                <a:pPr algn="ctr"/>
                <a:r>
                  <a:rPr lang="en-US" sz="1600" cap="none" spc="0" dirty="0" smtClean="0">
                    <a:ln w="12700">
                      <a:noFill/>
                      <a:prstDash val="solid"/>
                    </a:ln>
                    <a:solidFill>
                      <a:schemeClr val="tx2">
                        <a:lumMod val="75000"/>
                      </a:schemeClr>
                    </a:solidFill>
                  </a:rPr>
                  <a:t>Reef associated</a:t>
                </a:r>
                <a:endParaRPr lang="en-US" sz="1600" cap="none" spc="0" dirty="0">
                  <a:ln w="12700">
                    <a:noFill/>
                    <a:prstDash val="solid"/>
                  </a:ln>
                  <a:solidFill>
                    <a:schemeClr val="tx2">
                      <a:lumMod val="75000"/>
                    </a:schemeClr>
                  </a:solidFill>
                </a:endParaRPr>
              </a:p>
            </p:txBody>
          </p:sp>
        </p:grpSp>
        <p:sp>
          <p:nvSpPr>
            <p:cNvPr id="49" name="Arc 48"/>
            <p:cNvSpPr/>
            <p:nvPr/>
          </p:nvSpPr>
          <p:spPr>
            <a:xfrm rot="20415915">
              <a:off x="2792231" y="267374"/>
              <a:ext cx="3552864" cy="4038091"/>
            </a:xfrm>
            <a:prstGeom prst="arc">
              <a:avLst>
                <a:gd name="adj1" fmla="val 2639855"/>
                <a:gd name="adj2" fmla="val 5334876"/>
              </a:avLst>
            </a:prstGeom>
            <a:ln w="41275">
              <a:solidFill>
                <a:schemeClr val="tx2">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 name="Group 2"/>
            <p:cNvGrpSpPr/>
            <p:nvPr/>
          </p:nvGrpSpPr>
          <p:grpSpPr>
            <a:xfrm>
              <a:off x="2705430" y="476543"/>
              <a:ext cx="4347308" cy="4188939"/>
              <a:chOff x="2705430" y="476543"/>
              <a:chExt cx="4347308" cy="4188939"/>
            </a:xfrm>
          </p:grpSpPr>
          <p:sp>
            <p:nvSpPr>
              <p:cNvPr id="59" name="TextBox 58"/>
              <p:cNvSpPr txBox="1"/>
              <p:nvPr/>
            </p:nvSpPr>
            <p:spPr>
              <a:xfrm rot="18396100">
                <a:off x="2477867" y="1230201"/>
                <a:ext cx="1820371" cy="634202"/>
              </a:xfrm>
              <a:prstGeom prst="rect">
                <a:avLst/>
              </a:prstGeom>
              <a:noFill/>
            </p:spPr>
            <p:txBody>
              <a:bodyPr wrap="square" rtlCol="0">
                <a:prstTxWarp prst="textArchUp">
                  <a:avLst>
                    <a:gd name="adj" fmla="val 10798408"/>
                  </a:avLst>
                </a:prstTxWarp>
                <a:spAutoFit/>
              </a:bodyPr>
              <a:lstStyle/>
              <a:p>
                <a:r>
                  <a:rPr lang="en-US" sz="1600" dirty="0" smtClean="0">
                    <a:solidFill>
                      <a:srgbClr val="FF0000"/>
                    </a:solidFill>
                  </a:rPr>
                  <a:t>Reef</a:t>
                </a:r>
              </a:p>
            </p:txBody>
          </p:sp>
          <p:sp>
            <p:nvSpPr>
              <p:cNvPr id="51" name="Arc 50"/>
              <p:cNvSpPr/>
              <p:nvPr/>
            </p:nvSpPr>
            <p:spPr>
              <a:xfrm rot="12890752">
                <a:off x="2705430" y="751553"/>
                <a:ext cx="4313217" cy="3913929"/>
              </a:xfrm>
              <a:prstGeom prst="arc">
                <a:avLst>
                  <a:gd name="adj1" fmla="val 617928"/>
                  <a:gd name="adj2" fmla="val 2764087"/>
                </a:avLst>
              </a:prstGeom>
              <a:ln w="41275">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 name="Arc 51"/>
              <p:cNvSpPr/>
              <p:nvPr/>
            </p:nvSpPr>
            <p:spPr>
              <a:xfrm rot="10154093">
                <a:off x="2739521" y="476543"/>
                <a:ext cx="4313217" cy="3913929"/>
              </a:xfrm>
              <a:prstGeom prst="arc">
                <a:avLst>
                  <a:gd name="adj1" fmla="val 617928"/>
                  <a:gd name="adj2" fmla="val 2018765"/>
                </a:avLst>
              </a:prstGeom>
              <a:ln w="41275">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sp>
        <p:nvSpPr>
          <p:cNvPr id="2" name="TextBox 1"/>
          <p:cNvSpPr txBox="1"/>
          <p:nvPr/>
        </p:nvSpPr>
        <p:spPr>
          <a:xfrm>
            <a:off x="7076972" y="4094091"/>
            <a:ext cx="504056" cy="369332"/>
          </a:xfrm>
          <a:prstGeom prst="rect">
            <a:avLst/>
          </a:prstGeom>
          <a:solidFill>
            <a:schemeClr val="bg1"/>
          </a:solidFill>
        </p:spPr>
        <p:txBody>
          <a:bodyPr wrap="square" rtlCol="0">
            <a:spAutoFit/>
          </a:bodyPr>
          <a:lstStyle/>
          <a:p>
            <a:endParaRPr lang="en-US" dirty="0"/>
          </a:p>
        </p:txBody>
      </p:sp>
    </p:spTree>
    <p:custDataLst>
      <p:tags r:id="rId1"/>
    </p:custDataLst>
    <p:extLst>
      <p:ext uri="{BB962C8B-B14F-4D97-AF65-F5344CB8AC3E}">
        <p14:creationId xmlns:p14="http://schemas.microsoft.com/office/powerpoint/2010/main" val="1589077672"/>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800" fill="hold"/>
                                        <p:tgtEl>
                                          <p:spTgt spid="9"/>
                                        </p:tgtEl>
                                        <p:attrNameLst>
                                          <p:attrName>ppt_x</p:attrName>
                                        </p:attrNameLst>
                                      </p:cBhvr>
                                      <p:tavLst>
                                        <p:tav tm="0">
                                          <p:val>
                                            <p:strVal val="0-#ppt_w/2"/>
                                          </p:val>
                                        </p:tav>
                                        <p:tav tm="100000">
                                          <p:val>
                                            <p:strVal val="#ppt_x"/>
                                          </p:val>
                                        </p:tav>
                                      </p:tavLst>
                                    </p:anim>
                                    <p:anim calcmode="lin" valueType="num">
                                      <p:cBhvr additive="base">
                                        <p:cTn id="8" dur="8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76972" y="4094091"/>
            <a:ext cx="504056" cy="369332"/>
          </a:xfrm>
          <a:prstGeom prst="rect">
            <a:avLst/>
          </a:prstGeom>
          <a:solidFill>
            <a:schemeClr val="bg1"/>
          </a:solidFill>
        </p:spPr>
        <p:txBody>
          <a:bodyPr wrap="square" rtlCol="0">
            <a:spAutoFit/>
          </a:bodyPr>
          <a:lstStyle/>
          <a:p>
            <a:endParaRPr lang="en-US" dirty="0"/>
          </a:p>
        </p:txBody>
      </p:sp>
      <p:grpSp>
        <p:nvGrpSpPr>
          <p:cNvPr id="8" name="Group 7"/>
          <p:cNvGrpSpPr/>
          <p:nvPr/>
        </p:nvGrpSpPr>
        <p:grpSpPr>
          <a:xfrm>
            <a:off x="7258454" y="782866"/>
            <a:ext cx="1899383" cy="3949124"/>
            <a:chOff x="6984001" y="782656"/>
            <a:chExt cx="1899383" cy="3949124"/>
          </a:xfrm>
        </p:grpSpPr>
        <p:pic>
          <p:nvPicPr>
            <p:cNvPr id="7" name="Picture 6" descr="IMG_0254.JPG"/>
            <p:cNvPicPr>
              <a:picLocks noChangeAspect="1"/>
            </p:cNvPicPr>
            <p:nvPr/>
          </p:nvPicPr>
          <p:blipFill rotWithShape="1">
            <a:blip r:embed="rId4" cstate="print">
              <a:extLst>
                <a:ext uri="{28A0092B-C50C-407E-A947-70E740481C1C}">
                  <a14:useLocalDpi xmlns:a14="http://schemas.microsoft.com/office/drawing/2010/main" val="0"/>
                </a:ext>
              </a:extLst>
            </a:blip>
            <a:srcRect l="19222" r="27949"/>
            <a:stretch/>
          </p:blipFill>
          <p:spPr>
            <a:xfrm>
              <a:off x="6984001" y="2841780"/>
              <a:ext cx="1890000" cy="1890000"/>
            </a:xfrm>
            <a:prstGeom prst="roundRect">
              <a:avLst>
                <a:gd name="adj" fmla="val 8594"/>
              </a:avLst>
            </a:prstGeom>
            <a:solidFill>
              <a:srgbClr val="FFFFFF">
                <a:shade val="85000"/>
              </a:srgbClr>
            </a:solidFill>
            <a:ln>
              <a:noFill/>
            </a:ln>
            <a:effectLst/>
          </p:spPr>
        </p:pic>
        <p:pic>
          <p:nvPicPr>
            <p:cNvPr id="27" name="Picture 26" descr="IMG_5399.JPG"/>
            <p:cNvPicPr>
              <a:picLocks noChangeAspect="1"/>
            </p:cNvPicPr>
            <p:nvPr/>
          </p:nvPicPr>
          <p:blipFill rotWithShape="1">
            <a:blip r:embed="rId5" cstate="screen">
              <a:extLst>
                <a:ext uri="{28A0092B-C50C-407E-A947-70E740481C1C}">
                  <a14:useLocalDpi xmlns:a14="http://schemas.microsoft.com/office/drawing/2010/main"/>
                </a:ext>
              </a:extLst>
            </a:blip>
            <a:srcRect t="12898"/>
            <a:stretch/>
          </p:blipFill>
          <p:spPr>
            <a:xfrm>
              <a:off x="6993624" y="782656"/>
              <a:ext cx="1889760" cy="1402408"/>
            </a:xfrm>
            <a:prstGeom prst="roundRect">
              <a:avLst>
                <a:gd name="adj" fmla="val 8594"/>
              </a:avLst>
            </a:prstGeom>
            <a:solidFill>
              <a:srgbClr val="FFFFFF">
                <a:shade val="85000"/>
              </a:srgbClr>
            </a:solidFill>
            <a:ln>
              <a:noFill/>
            </a:ln>
            <a:effectLst/>
          </p:spPr>
        </p:pic>
        <p:pic>
          <p:nvPicPr>
            <p:cNvPr id="17" name="Picture 16" descr="IMG_5818.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86493" y="2159691"/>
              <a:ext cx="1890000" cy="1255081"/>
            </a:xfrm>
            <a:prstGeom prst="roundRect">
              <a:avLst>
                <a:gd name="adj" fmla="val 8594"/>
              </a:avLst>
            </a:prstGeom>
            <a:solidFill>
              <a:srgbClr val="FFFFFF">
                <a:shade val="85000"/>
              </a:srgbClr>
            </a:solidFill>
            <a:ln>
              <a:noFill/>
            </a:ln>
            <a:effectLst/>
          </p:spPr>
        </p:pic>
      </p:grpSp>
      <p:sp>
        <p:nvSpPr>
          <p:cNvPr id="21"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22"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pic>
        <p:nvPicPr>
          <p:cNvPr id="15" name="Picture 14" descr="IMG_0236.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40" y="1928633"/>
            <a:ext cx="1890000" cy="1260000"/>
          </a:xfrm>
          <a:prstGeom prst="roundRect">
            <a:avLst>
              <a:gd name="adj" fmla="val 8594"/>
            </a:avLst>
          </a:prstGeom>
          <a:solidFill>
            <a:srgbClr val="FFFFFF">
              <a:shade val="85000"/>
            </a:srgbClr>
          </a:solidFill>
          <a:ln>
            <a:noFill/>
          </a:ln>
          <a:effectLst/>
        </p:spPr>
      </p:pic>
      <p:pic>
        <p:nvPicPr>
          <p:cNvPr id="30" name="Picture 29" descr="IMG_5393.JPG"/>
          <p:cNvPicPr>
            <a:picLocks noChangeAspect="1"/>
          </p:cNvPicPr>
          <p:nvPr/>
        </p:nvPicPr>
        <p:blipFill rotWithShape="1">
          <a:blip r:embed="rId8" cstate="screen">
            <a:extLst>
              <a:ext uri="{28A0092B-C50C-407E-A947-70E740481C1C}">
                <a14:useLocalDpi xmlns:a14="http://schemas.microsoft.com/office/drawing/2010/main"/>
              </a:ext>
            </a:extLst>
          </a:blip>
          <a:srcRect b="-156"/>
          <a:stretch/>
        </p:blipFill>
        <p:spPr>
          <a:xfrm>
            <a:off x="-36511" y="3166520"/>
            <a:ext cx="1890000" cy="1307997"/>
          </a:xfrm>
          <a:prstGeom prst="roundRect">
            <a:avLst>
              <a:gd name="adj" fmla="val 8594"/>
            </a:avLst>
          </a:prstGeom>
          <a:solidFill>
            <a:srgbClr val="FFFFFF">
              <a:shade val="85000"/>
            </a:srgbClr>
          </a:solidFill>
          <a:ln>
            <a:noFill/>
          </a:ln>
          <a:effectLst/>
        </p:spPr>
      </p:pic>
      <p:pic>
        <p:nvPicPr>
          <p:cNvPr id="18" name="Picture 17" descr="IMG_5392.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 y="793893"/>
            <a:ext cx="1890000" cy="1255081"/>
          </a:xfrm>
          <a:prstGeom prst="roundRect">
            <a:avLst>
              <a:gd name="adj" fmla="val 8594"/>
            </a:avLst>
          </a:prstGeom>
          <a:solidFill>
            <a:srgbClr val="FFFFFF">
              <a:shade val="85000"/>
            </a:srgbClr>
          </a:solidFill>
          <a:ln>
            <a:noFill/>
          </a:ln>
          <a:effectLst/>
        </p:spPr>
      </p:pic>
      <p:grpSp>
        <p:nvGrpSpPr>
          <p:cNvPr id="56" name="Group 55"/>
          <p:cNvGrpSpPr/>
          <p:nvPr/>
        </p:nvGrpSpPr>
        <p:grpSpPr>
          <a:xfrm>
            <a:off x="-2492" y="4487478"/>
            <a:ext cx="9160324" cy="748570"/>
            <a:chOff x="-2492" y="4487476"/>
            <a:chExt cx="9160324" cy="748570"/>
          </a:xfrm>
        </p:grpSpPr>
        <p:pic>
          <p:nvPicPr>
            <p:cNvPr id="60" name="Picture 1" descr="KAUSTLogo.jpg"/>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60"/>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62" name="TextBox 61"/>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63" name="Group 62"/>
          <p:cNvGrpSpPr/>
          <p:nvPr/>
        </p:nvGrpSpPr>
        <p:grpSpPr>
          <a:xfrm>
            <a:off x="395536" y="26958"/>
            <a:ext cx="8178296" cy="702070"/>
            <a:chOff x="395536" y="26958"/>
            <a:chExt cx="8178296" cy="702070"/>
          </a:xfrm>
        </p:grpSpPr>
        <p:sp>
          <p:nvSpPr>
            <p:cNvPr id="64"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5"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66"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7"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8"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69"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D50845"/>
                  </a:solidFill>
                </a:rPr>
                <a:t>Market </a:t>
              </a:r>
            </a:p>
            <a:p>
              <a:r>
                <a:rPr lang="en-US" sz="1600" b="1" dirty="0" smtClean="0">
                  <a:solidFill>
                    <a:srgbClr val="D50845"/>
                  </a:solidFill>
                </a:rPr>
                <a:t> surveys</a:t>
              </a:r>
              <a:endParaRPr lang="en-GB" sz="1600" b="1" dirty="0">
                <a:solidFill>
                  <a:srgbClr val="D50845"/>
                </a:solidFill>
              </a:endParaRPr>
            </a:p>
          </p:txBody>
        </p:sp>
        <p:sp>
          <p:nvSpPr>
            <p:cNvPr id="70"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71"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73"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74"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75"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76"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graphicFrame>
        <p:nvGraphicFramePr>
          <p:cNvPr id="53" name="Chart 52"/>
          <p:cNvGraphicFramePr/>
          <p:nvPr>
            <p:extLst>
              <p:ext uri="{D42A27DB-BD31-4B8C-83A1-F6EECF244321}">
                <p14:modId xmlns:p14="http://schemas.microsoft.com/office/powerpoint/2010/main" val="3655729190"/>
              </p:ext>
            </p:extLst>
          </p:nvPr>
        </p:nvGraphicFramePr>
        <p:xfrm>
          <a:off x="2771800" y="789552"/>
          <a:ext cx="4104456" cy="3240360"/>
        </p:xfrm>
        <a:graphic>
          <a:graphicData uri="http://schemas.openxmlformats.org/drawingml/2006/chart">
            <c:chart xmlns:c="http://schemas.openxmlformats.org/drawingml/2006/chart" xmlns:r="http://schemas.openxmlformats.org/officeDocument/2006/relationships" r:id="rId12"/>
          </a:graphicData>
        </a:graphic>
      </p:graphicFrame>
      <p:sp>
        <p:nvSpPr>
          <p:cNvPr id="54" name="TextBox 53"/>
          <p:cNvSpPr txBox="1"/>
          <p:nvPr/>
        </p:nvSpPr>
        <p:spPr>
          <a:xfrm>
            <a:off x="4211960" y="4029915"/>
            <a:ext cx="1728192" cy="307777"/>
          </a:xfrm>
          <a:prstGeom prst="rect">
            <a:avLst/>
          </a:prstGeom>
          <a:noFill/>
        </p:spPr>
        <p:txBody>
          <a:bodyPr wrap="square" rtlCol="0">
            <a:spAutoFit/>
          </a:bodyPr>
          <a:lstStyle/>
          <a:p>
            <a:r>
              <a:rPr lang="en-US" sz="1400" dirty="0" smtClean="0"/>
              <a:t>Total length (cm)</a:t>
            </a:r>
            <a:endParaRPr lang="en-US" sz="1400" dirty="0"/>
          </a:p>
        </p:txBody>
      </p:sp>
      <p:sp>
        <p:nvSpPr>
          <p:cNvPr id="55" name="TextBox 54"/>
          <p:cNvSpPr txBox="1"/>
          <p:nvPr/>
        </p:nvSpPr>
        <p:spPr>
          <a:xfrm rot="16200000">
            <a:off x="1593542" y="2093828"/>
            <a:ext cx="1944216" cy="307777"/>
          </a:xfrm>
          <a:prstGeom prst="rect">
            <a:avLst/>
          </a:prstGeom>
          <a:noFill/>
        </p:spPr>
        <p:txBody>
          <a:bodyPr wrap="square" rtlCol="0">
            <a:spAutoFit/>
          </a:bodyPr>
          <a:lstStyle/>
          <a:p>
            <a:r>
              <a:rPr lang="en-US" sz="1400" dirty="0" smtClean="0"/>
              <a:t>Numerical abundance</a:t>
            </a:r>
            <a:endParaRPr lang="en-US" sz="1400" dirty="0"/>
          </a:p>
        </p:txBody>
      </p:sp>
    </p:spTree>
    <p:custDataLst>
      <p:tags r:id="rId1"/>
    </p:custDataLst>
    <p:extLst>
      <p:ext uri="{BB962C8B-B14F-4D97-AF65-F5344CB8AC3E}">
        <p14:creationId xmlns:p14="http://schemas.microsoft.com/office/powerpoint/2010/main" val="3841428770"/>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1779487469"/>
              </p:ext>
            </p:extLst>
          </p:nvPr>
        </p:nvGraphicFramePr>
        <p:xfrm>
          <a:off x="431032" y="2571750"/>
          <a:ext cx="8712968" cy="158417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rot="16200000">
            <a:off x="-173039" y="2889718"/>
            <a:ext cx="1231745" cy="307777"/>
          </a:xfrm>
          <a:prstGeom prst="rect">
            <a:avLst/>
          </a:prstGeom>
          <a:noFill/>
        </p:spPr>
        <p:txBody>
          <a:bodyPr wrap="square" rtlCol="0">
            <a:spAutoFit/>
          </a:bodyPr>
          <a:lstStyle/>
          <a:p>
            <a:r>
              <a:rPr lang="en-US" sz="1400" dirty="0" smtClean="0"/>
              <a:t>composition</a:t>
            </a:r>
            <a:endParaRPr lang="en-US" sz="1400" dirty="0"/>
          </a:p>
        </p:txBody>
      </p:sp>
      <p:sp>
        <p:nvSpPr>
          <p:cNvPr id="4" name="TextBox 3"/>
          <p:cNvSpPr txBox="1"/>
          <p:nvPr/>
        </p:nvSpPr>
        <p:spPr>
          <a:xfrm>
            <a:off x="3779912" y="4136181"/>
            <a:ext cx="1800200" cy="307777"/>
          </a:xfrm>
          <a:prstGeom prst="rect">
            <a:avLst/>
          </a:prstGeom>
          <a:noFill/>
        </p:spPr>
        <p:txBody>
          <a:bodyPr wrap="square" rtlCol="0">
            <a:spAutoFit/>
          </a:bodyPr>
          <a:lstStyle/>
          <a:p>
            <a:r>
              <a:rPr lang="en-US" sz="1400" dirty="0" smtClean="0"/>
              <a:t>Total length (mm)</a:t>
            </a:r>
            <a:endParaRPr lang="en-US" sz="1400" dirty="0"/>
          </a:p>
        </p:txBody>
      </p:sp>
      <p:sp>
        <p:nvSpPr>
          <p:cNvPr id="5" name="TextBox 4"/>
          <p:cNvSpPr txBox="1"/>
          <p:nvPr/>
        </p:nvSpPr>
        <p:spPr>
          <a:xfrm>
            <a:off x="7199784" y="2798913"/>
            <a:ext cx="1944216" cy="523220"/>
          </a:xfrm>
          <a:prstGeom prst="rect">
            <a:avLst/>
          </a:prstGeom>
          <a:noFill/>
        </p:spPr>
        <p:txBody>
          <a:bodyPr wrap="square" rtlCol="0">
            <a:spAutoFit/>
          </a:bodyPr>
          <a:lstStyle/>
          <a:p>
            <a:pPr algn="l"/>
            <a:r>
              <a:rPr lang="en-US" sz="1400" i="1" dirty="0" smtClean="0"/>
              <a:t>C. </a:t>
            </a:r>
            <a:r>
              <a:rPr lang="en-US" sz="1400" i="1" dirty="0" err="1"/>
              <a:t>a</a:t>
            </a:r>
            <a:r>
              <a:rPr lang="en-US" sz="1400" i="1" dirty="0" err="1" smtClean="0"/>
              <a:t>mblyrhynchos</a:t>
            </a:r>
            <a:endParaRPr lang="en-US" sz="1400" i="1" dirty="0" smtClean="0"/>
          </a:p>
          <a:p>
            <a:pPr algn="l"/>
            <a:r>
              <a:rPr lang="en-US" sz="1400" dirty="0" smtClean="0"/>
              <a:t>n= 173</a:t>
            </a:r>
            <a:endParaRPr lang="en-US" sz="1400" dirty="0"/>
          </a:p>
        </p:txBody>
      </p:sp>
      <p:graphicFrame>
        <p:nvGraphicFramePr>
          <p:cNvPr id="20" name="Chart 19"/>
          <p:cNvGraphicFramePr>
            <a:graphicFrameLocks/>
          </p:cNvGraphicFramePr>
          <p:nvPr>
            <p:extLst>
              <p:ext uri="{D42A27DB-BD31-4B8C-83A1-F6EECF244321}">
                <p14:modId xmlns:p14="http://schemas.microsoft.com/office/powerpoint/2010/main" val="1460707906"/>
              </p:ext>
            </p:extLst>
          </p:nvPr>
        </p:nvGraphicFramePr>
        <p:xfrm>
          <a:off x="865153" y="1599643"/>
          <a:ext cx="8280920" cy="1114173"/>
        </p:xfrm>
        <a:graphic>
          <a:graphicData uri="http://schemas.openxmlformats.org/drawingml/2006/chart">
            <c:chart xmlns:c="http://schemas.openxmlformats.org/drawingml/2006/chart" xmlns:r="http://schemas.openxmlformats.org/officeDocument/2006/relationships" r:id="rId4"/>
          </a:graphicData>
        </a:graphic>
      </p:graphicFrame>
      <p:sp>
        <p:nvSpPr>
          <p:cNvPr id="25"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26"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sp>
        <p:nvSpPr>
          <p:cNvPr id="2" name="Oval 1"/>
          <p:cNvSpPr/>
          <p:nvPr/>
        </p:nvSpPr>
        <p:spPr>
          <a:xfrm>
            <a:off x="1365660" y="2042829"/>
            <a:ext cx="360040" cy="70207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2067028" y="2931790"/>
            <a:ext cx="360040" cy="558062"/>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0" name="Chart 29"/>
          <p:cNvGraphicFramePr>
            <a:graphicFrameLocks/>
          </p:cNvGraphicFramePr>
          <p:nvPr>
            <p:extLst>
              <p:ext uri="{D42A27DB-BD31-4B8C-83A1-F6EECF244321}">
                <p14:modId xmlns:p14="http://schemas.microsoft.com/office/powerpoint/2010/main" val="2191788480"/>
              </p:ext>
            </p:extLst>
          </p:nvPr>
        </p:nvGraphicFramePr>
        <p:xfrm>
          <a:off x="-468560" y="892815"/>
          <a:ext cx="9541568" cy="1193304"/>
        </p:xfrm>
        <a:graphic>
          <a:graphicData uri="http://schemas.openxmlformats.org/drawingml/2006/chart">
            <c:chart xmlns:c="http://schemas.openxmlformats.org/drawingml/2006/chart" xmlns:r="http://schemas.openxmlformats.org/officeDocument/2006/relationships" r:id="rId5"/>
          </a:graphicData>
        </a:graphic>
      </p:graphicFrame>
      <p:sp>
        <p:nvSpPr>
          <p:cNvPr id="31" name="Oval 30"/>
          <p:cNvSpPr/>
          <p:nvPr/>
        </p:nvSpPr>
        <p:spPr>
          <a:xfrm>
            <a:off x="2749120" y="1347614"/>
            <a:ext cx="360040" cy="56203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7164288" y="991203"/>
            <a:ext cx="1431776" cy="523220"/>
          </a:xfrm>
          <a:prstGeom prst="rect">
            <a:avLst/>
          </a:prstGeom>
          <a:noFill/>
        </p:spPr>
        <p:txBody>
          <a:bodyPr wrap="square" rtlCol="0">
            <a:spAutoFit/>
          </a:bodyPr>
          <a:lstStyle/>
          <a:p>
            <a:pPr algn="l"/>
            <a:r>
              <a:rPr lang="en-US" sz="1400" i="1" dirty="0" smtClean="0"/>
              <a:t>C. </a:t>
            </a:r>
            <a:r>
              <a:rPr lang="en-US" sz="1400" i="1" dirty="0" err="1" smtClean="0"/>
              <a:t>falciformis</a:t>
            </a:r>
            <a:endParaRPr lang="en-US" sz="1400" i="1" dirty="0" smtClean="0"/>
          </a:p>
          <a:p>
            <a:pPr algn="l"/>
            <a:r>
              <a:rPr lang="en-US" sz="1400" dirty="0" smtClean="0"/>
              <a:t>n= 160</a:t>
            </a:r>
            <a:endParaRPr lang="en-US" sz="1400" dirty="0"/>
          </a:p>
        </p:txBody>
      </p:sp>
      <p:grpSp>
        <p:nvGrpSpPr>
          <p:cNvPr id="33" name="Group 32"/>
          <p:cNvGrpSpPr/>
          <p:nvPr/>
        </p:nvGrpSpPr>
        <p:grpSpPr>
          <a:xfrm>
            <a:off x="395536" y="26958"/>
            <a:ext cx="8178296" cy="702070"/>
            <a:chOff x="395536" y="26958"/>
            <a:chExt cx="8178296" cy="702070"/>
          </a:xfrm>
        </p:grpSpPr>
        <p:sp>
          <p:nvSpPr>
            <p:cNvPr id="35"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36"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50"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1"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2"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53"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D50845"/>
                  </a:solidFill>
                </a:rPr>
                <a:t>Market </a:t>
              </a:r>
            </a:p>
            <a:p>
              <a:r>
                <a:rPr lang="en-US" sz="1600" b="1" dirty="0" smtClean="0">
                  <a:solidFill>
                    <a:srgbClr val="D50845"/>
                  </a:solidFill>
                </a:rPr>
                <a:t> surveys</a:t>
              </a:r>
              <a:endParaRPr lang="en-GB" sz="1600" b="1" dirty="0">
                <a:solidFill>
                  <a:srgbClr val="D50845"/>
                </a:solidFill>
              </a:endParaRPr>
            </a:p>
          </p:txBody>
        </p:sp>
        <p:sp>
          <p:nvSpPr>
            <p:cNvPr id="54"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5"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56"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57"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58"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59"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grpSp>
        <p:nvGrpSpPr>
          <p:cNvPr id="60" name="Group 59"/>
          <p:cNvGrpSpPr/>
          <p:nvPr/>
        </p:nvGrpSpPr>
        <p:grpSpPr>
          <a:xfrm>
            <a:off x="-2492" y="4487478"/>
            <a:ext cx="9160324" cy="748570"/>
            <a:chOff x="-2492" y="4487476"/>
            <a:chExt cx="9160324" cy="748570"/>
          </a:xfrm>
        </p:grpSpPr>
        <p:pic>
          <p:nvPicPr>
            <p:cNvPr id="61" name="Picture 1" descr="KAUSTLogo.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6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63" name="TextBox 62"/>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spTree>
    <p:extLst>
      <p:ext uri="{BB962C8B-B14F-4D97-AF65-F5344CB8AC3E}">
        <p14:creationId xmlns:p14="http://schemas.microsoft.com/office/powerpoint/2010/main" val="55509649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xmlns:p14="http://schemas.microsoft.com/office/powerpoint/2010/main" spd="med" advTm="2000">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26"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aphicFrame>
        <p:nvGraphicFramePr>
          <p:cNvPr id="22" name="Chart 21"/>
          <p:cNvGraphicFramePr>
            <a:graphicFrameLocks/>
          </p:cNvGraphicFramePr>
          <p:nvPr>
            <p:extLst>
              <p:ext uri="{D42A27DB-BD31-4B8C-83A1-F6EECF244321}">
                <p14:modId xmlns:p14="http://schemas.microsoft.com/office/powerpoint/2010/main" val="2997910037"/>
              </p:ext>
            </p:extLst>
          </p:nvPr>
        </p:nvGraphicFramePr>
        <p:xfrm>
          <a:off x="467544" y="2571750"/>
          <a:ext cx="8856984" cy="1572684"/>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22"/>
          <p:cNvSpPr txBox="1"/>
          <p:nvPr/>
        </p:nvSpPr>
        <p:spPr>
          <a:xfrm>
            <a:off x="3851920" y="4064173"/>
            <a:ext cx="1800200" cy="307777"/>
          </a:xfrm>
          <a:prstGeom prst="rect">
            <a:avLst/>
          </a:prstGeom>
          <a:noFill/>
        </p:spPr>
        <p:txBody>
          <a:bodyPr wrap="square" rtlCol="0">
            <a:spAutoFit/>
          </a:bodyPr>
          <a:lstStyle/>
          <a:p>
            <a:r>
              <a:rPr lang="en-US" sz="1400" dirty="0" smtClean="0"/>
              <a:t>Total length (mm)</a:t>
            </a:r>
            <a:endParaRPr lang="en-US" sz="1400" dirty="0"/>
          </a:p>
        </p:txBody>
      </p:sp>
      <p:sp>
        <p:nvSpPr>
          <p:cNvPr id="30" name="TextBox 29"/>
          <p:cNvSpPr txBox="1"/>
          <p:nvPr/>
        </p:nvSpPr>
        <p:spPr>
          <a:xfrm rot="16200000">
            <a:off x="-203902" y="2890522"/>
            <a:ext cx="1218623" cy="307777"/>
          </a:xfrm>
          <a:prstGeom prst="rect">
            <a:avLst/>
          </a:prstGeom>
          <a:noFill/>
        </p:spPr>
        <p:txBody>
          <a:bodyPr wrap="square" rtlCol="0">
            <a:spAutoFit/>
          </a:bodyPr>
          <a:lstStyle/>
          <a:p>
            <a:r>
              <a:rPr lang="en-US" sz="1400" dirty="0" smtClean="0"/>
              <a:t>composition</a:t>
            </a:r>
            <a:endParaRPr lang="en-US" sz="1400" dirty="0"/>
          </a:p>
        </p:txBody>
      </p:sp>
      <p:sp>
        <p:nvSpPr>
          <p:cNvPr id="31" name="Oval 30"/>
          <p:cNvSpPr/>
          <p:nvPr/>
        </p:nvSpPr>
        <p:spPr>
          <a:xfrm>
            <a:off x="1619672" y="2733768"/>
            <a:ext cx="360040" cy="70207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7236296" y="2733768"/>
            <a:ext cx="936104" cy="523220"/>
          </a:xfrm>
          <a:prstGeom prst="rect">
            <a:avLst/>
          </a:prstGeom>
          <a:noFill/>
        </p:spPr>
        <p:txBody>
          <a:bodyPr wrap="square" rtlCol="0">
            <a:spAutoFit/>
          </a:bodyPr>
          <a:lstStyle/>
          <a:p>
            <a:pPr algn="l"/>
            <a:r>
              <a:rPr lang="en-US" sz="1400" i="1" dirty="0" smtClean="0"/>
              <a:t>C. </a:t>
            </a:r>
            <a:r>
              <a:rPr lang="en-US" sz="1400" i="1" dirty="0" err="1" smtClean="0"/>
              <a:t>sorrah</a:t>
            </a:r>
            <a:endParaRPr lang="en-US" sz="1400" i="1" dirty="0" smtClean="0"/>
          </a:p>
          <a:p>
            <a:pPr algn="l"/>
            <a:r>
              <a:rPr lang="en-US" sz="1400" dirty="0" smtClean="0"/>
              <a:t>n= 173</a:t>
            </a:r>
            <a:endParaRPr lang="en-US" sz="1400" dirty="0"/>
          </a:p>
        </p:txBody>
      </p:sp>
      <p:graphicFrame>
        <p:nvGraphicFramePr>
          <p:cNvPr id="36" name="Chart 35"/>
          <p:cNvGraphicFramePr>
            <a:graphicFrameLocks/>
          </p:cNvGraphicFramePr>
          <p:nvPr>
            <p:extLst>
              <p:ext uri="{D42A27DB-BD31-4B8C-83A1-F6EECF244321}">
                <p14:modId xmlns:p14="http://schemas.microsoft.com/office/powerpoint/2010/main" val="3101205011"/>
              </p:ext>
            </p:extLst>
          </p:nvPr>
        </p:nvGraphicFramePr>
        <p:xfrm>
          <a:off x="772360" y="1761660"/>
          <a:ext cx="8280920" cy="977280"/>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7164288" y="1869672"/>
            <a:ext cx="1431776" cy="523220"/>
          </a:xfrm>
          <a:prstGeom prst="rect">
            <a:avLst/>
          </a:prstGeom>
          <a:noFill/>
        </p:spPr>
        <p:txBody>
          <a:bodyPr wrap="square" rtlCol="0">
            <a:spAutoFit/>
          </a:bodyPr>
          <a:lstStyle/>
          <a:p>
            <a:pPr algn="l"/>
            <a:r>
              <a:rPr lang="en-US" sz="1400" i="1" dirty="0" smtClean="0"/>
              <a:t>C. </a:t>
            </a:r>
            <a:r>
              <a:rPr lang="en-US" sz="1400" i="1" dirty="0" err="1" smtClean="0"/>
              <a:t>brevipinna</a:t>
            </a:r>
            <a:endParaRPr lang="en-US" sz="1400" i="1" dirty="0" smtClean="0"/>
          </a:p>
          <a:p>
            <a:pPr algn="l"/>
            <a:r>
              <a:rPr lang="en-US" sz="1400" dirty="0" smtClean="0"/>
              <a:t>n= 110</a:t>
            </a:r>
            <a:endParaRPr lang="en-US" sz="1400" dirty="0"/>
          </a:p>
        </p:txBody>
      </p:sp>
      <p:sp>
        <p:nvSpPr>
          <p:cNvPr id="38" name="Oval 37"/>
          <p:cNvSpPr/>
          <p:nvPr/>
        </p:nvSpPr>
        <p:spPr>
          <a:xfrm>
            <a:off x="1979712" y="1977684"/>
            <a:ext cx="360040" cy="70207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2" name="Chart 41"/>
          <p:cNvGraphicFramePr>
            <a:graphicFrameLocks/>
          </p:cNvGraphicFramePr>
          <p:nvPr>
            <p:extLst>
              <p:ext uri="{D42A27DB-BD31-4B8C-83A1-F6EECF244321}">
                <p14:modId xmlns:p14="http://schemas.microsoft.com/office/powerpoint/2010/main" val="2626103741"/>
              </p:ext>
            </p:extLst>
          </p:nvPr>
        </p:nvGraphicFramePr>
        <p:xfrm>
          <a:off x="755576" y="991119"/>
          <a:ext cx="8388424" cy="977280"/>
        </p:xfrm>
        <a:graphic>
          <a:graphicData uri="http://schemas.openxmlformats.org/drawingml/2006/chart">
            <c:chart xmlns:c="http://schemas.openxmlformats.org/drawingml/2006/chart" xmlns:r="http://schemas.openxmlformats.org/officeDocument/2006/relationships" r:id="rId5"/>
          </a:graphicData>
        </a:graphic>
      </p:graphicFrame>
      <p:sp>
        <p:nvSpPr>
          <p:cNvPr id="43" name="Oval 42"/>
          <p:cNvSpPr/>
          <p:nvPr/>
        </p:nvSpPr>
        <p:spPr>
          <a:xfrm>
            <a:off x="899592" y="1167594"/>
            <a:ext cx="792088" cy="75608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Box 43"/>
          <p:cNvSpPr txBox="1"/>
          <p:nvPr/>
        </p:nvSpPr>
        <p:spPr>
          <a:xfrm>
            <a:off x="7191948" y="1153221"/>
            <a:ext cx="1431776" cy="523220"/>
          </a:xfrm>
          <a:prstGeom prst="rect">
            <a:avLst/>
          </a:prstGeom>
          <a:noFill/>
        </p:spPr>
        <p:txBody>
          <a:bodyPr wrap="square" rtlCol="0">
            <a:spAutoFit/>
          </a:bodyPr>
          <a:lstStyle/>
          <a:p>
            <a:pPr algn="l"/>
            <a:r>
              <a:rPr lang="en-US" sz="1400" i="1" dirty="0" smtClean="0"/>
              <a:t>S. </a:t>
            </a:r>
            <a:r>
              <a:rPr lang="en-US" sz="1400" i="1" dirty="0" err="1" smtClean="0"/>
              <a:t>lewini</a:t>
            </a:r>
            <a:endParaRPr lang="en-US" sz="1400" i="1" dirty="0" smtClean="0"/>
          </a:p>
          <a:p>
            <a:pPr algn="l"/>
            <a:r>
              <a:rPr lang="en-US" sz="1400" dirty="0" smtClean="0"/>
              <a:t>n= 89</a:t>
            </a:r>
            <a:endParaRPr lang="en-US" sz="1400" dirty="0"/>
          </a:p>
        </p:txBody>
      </p:sp>
      <p:grpSp>
        <p:nvGrpSpPr>
          <p:cNvPr id="33" name="Group 32"/>
          <p:cNvGrpSpPr/>
          <p:nvPr/>
        </p:nvGrpSpPr>
        <p:grpSpPr>
          <a:xfrm>
            <a:off x="395536" y="26958"/>
            <a:ext cx="8178296" cy="702070"/>
            <a:chOff x="395536" y="26958"/>
            <a:chExt cx="8178296" cy="702070"/>
          </a:xfrm>
        </p:grpSpPr>
        <p:sp>
          <p:nvSpPr>
            <p:cNvPr id="34"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35"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45"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6"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7"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48"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D50845"/>
                  </a:solidFill>
                </a:rPr>
                <a:t>Market </a:t>
              </a:r>
            </a:p>
            <a:p>
              <a:r>
                <a:rPr lang="en-US" sz="1600" b="1" dirty="0" smtClean="0">
                  <a:solidFill>
                    <a:srgbClr val="D50845"/>
                  </a:solidFill>
                </a:rPr>
                <a:t> surveys</a:t>
              </a:r>
              <a:endParaRPr lang="en-GB" sz="1600" b="1" dirty="0">
                <a:solidFill>
                  <a:srgbClr val="D50845"/>
                </a:solidFill>
              </a:endParaRPr>
            </a:p>
          </p:txBody>
        </p:sp>
        <p:sp>
          <p:nvSpPr>
            <p:cNvPr id="49"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0"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51"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52"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53"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64"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grpSp>
        <p:nvGrpSpPr>
          <p:cNvPr id="65" name="Group 64"/>
          <p:cNvGrpSpPr/>
          <p:nvPr/>
        </p:nvGrpSpPr>
        <p:grpSpPr>
          <a:xfrm>
            <a:off x="-2492" y="4487478"/>
            <a:ext cx="9160324" cy="748570"/>
            <a:chOff x="-2492" y="4487476"/>
            <a:chExt cx="9160324" cy="748570"/>
          </a:xfrm>
        </p:grpSpPr>
        <p:pic>
          <p:nvPicPr>
            <p:cNvPr id="66" name="Picture 1" descr="KAUSTLogo.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6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68" name="TextBox 67"/>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spTree>
    <p:extLst>
      <p:ext uri="{BB962C8B-B14F-4D97-AF65-F5344CB8AC3E}">
        <p14:creationId xmlns:p14="http://schemas.microsoft.com/office/powerpoint/2010/main" val="978891763"/>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26"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aphicFrame>
        <p:nvGraphicFramePr>
          <p:cNvPr id="39" name="Chart 38"/>
          <p:cNvGraphicFramePr>
            <a:graphicFrameLocks/>
          </p:cNvGraphicFramePr>
          <p:nvPr>
            <p:extLst>
              <p:ext uri="{D42A27DB-BD31-4B8C-83A1-F6EECF244321}">
                <p14:modId xmlns:p14="http://schemas.microsoft.com/office/powerpoint/2010/main" val="3732422616"/>
              </p:ext>
            </p:extLst>
          </p:nvPr>
        </p:nvGraphicFramePr>
        <p:xfrm>
          <a:off x="1763688" y="627535"/>
          <a:ext cx="5616624" cy="3636404"/>
        </p:xfrm>
        <a:graphic>
          <a:graphicData uri="http://schemas.openxmlformats.org/drawingml/2006/chart">
            <c:chart xmlns:c="http://schemas.openxmlformats.org/drawingml/2006/chart" xmlns:r="http://schemas.openxmlformats.org/officeDocument/2006/relationships" r:id="rId3"/>
          </a:graphicData>
        </a:graphic>
      </p:graphicFrame>
      <p:sp>
        <p:nvSpPr>
          <p:cNvPr id="31" name="TextBox 30"/>
          <p:cNvSpPr txBox="1"/>
          <p:nvPr/>
        </p:nvSpPr>
        <p:spPr>
          <a:xfrm>
            <a:off x="2555776" y="843558"/>
            <a:ext cx="2232248" cy="369332"/>
          </a:xfrm>
          <a:prstGeom prst="rect">
            <a:avLst/>
          </a:prstGeom>
          <a:noFill/>
        </p:spPr>
        <p:txBody>
          <a:bodyPr wrap="square" rtlCol="0">
            <a:spAutoFit/>
          </a:bodyPr>
          <a:lstStyle/>
          <a:p>
            <a:pPr algn="l"/>
            <a:r>
              <a:rPr lang="en-US" b="1" i="1" dirty="0" smtClean="0"/>
              <a:t>C. </a:t>
            </a:r>
            <a:r>
              <a:rPr lang="en-US" b="1" i="1" dirty="0" err="1"/>
              <a:t>a</a:t>
            </a:r>
            <a:r>
              <a:rPr lang="en-US" b="1" i="1" dirty="0" err="1" smtClean="0"/>
              <a:t>mblyrhynchos</a:t>
            </a:r>
            <a:endParaRPr lang="en-US" b="1" i="1" dirty="0" smtClean="0"/>
          </a:p>
        </p:txBody>
      </p:sp>
      <p:sp>
        <p:nvSpPr>
          <p:cNvPr id="2" name="TextBox 1"/>
          <p:cNvSpPr txBox="1"/>
          <p:nvPr/>
        </p:nvSpPr>
        <p:spPr>
          <a:xfrm>
            <a:off x="7020272" y="1923678"/>
            <a:ext cx="1728192" cy="369332"/>
          </a:xfrm>
          <a:prstGeom prst="rect">
            <a:avLst/>
          </a:prstGeom>
          <a:noFill/>
        </p:spPr>
        <p:txBody>
          <a:bodyPr wrap="square" rtlCol="0">
            <a:spAutoFit/>
          </a:bodyPr>
          <a:lstStyle/>
          <a:p>
            <a:r>
              <a:rPr lang="en-US" dirty="0" smtClean="0"/>
              <a:t>1:1 sex ratio</a:t>
            </a:r>
            <a:endParaRPr lang="en-US" dirty="0"/>
          </a:p>
        </p:txBody>
      </p:sp>
      <p:sp>
        <p:nvSpPr>
          <p:cNvPr id="33" name="TextBox 32"/>
          <p:cNvSpPr txBox="1"/>
          <p:nvPr/>
        </p:nvSpPr>
        <p:spPr>
          <a:xfrm rot="16200000">
            <a:off x="1048317" y="1955036"/>
            <a:ext cx="1296144" cy="369332"/>
          </a:xfrm>
          <a:prstGeom prst="rect">
            <a:avLst/>
          </a:prstGeom>
          <a:noFill/>
        </p:spPr>
        <p:txBody>
          <a:bodyPr wrap="square" rtlCol="0">
            <a:spAutoFit/>
          </a:bodyPr>
          <a:lstStyle/>
          <a:p>
            <a:r>
              <a:rPr lang="en-US" dirty="0" smtClean="0"/>
              <a:t>Percent</a:t>
            </a:r>
            <a:endParaRPr lang="en-US" dirty="0"/>
          </a:p>
        </p:txBody>
      </p:sp>
      <p:sp>
        <p:nvSpPr>
          <p:cNvPr id="37" name="TextBox 36"/>
          <p:cNvSpPr txBox="1"/>
          <p:nvPr/>
        </p:nvSpPr>
        <p:spPr>
          <a:xfrm>
            <a:off x="4139952" y="4121909"/>
            <a:ext cx="1224136" cy="338554"/>
          </a:xfrm>
          <a:prstGeom prst="rect">
            <a:avLst/>
          </a:prstGeom>
          <a:noFill/>
        </p:spPr>
        <p:txBody>
          <a:bodyPr wrap="square" rtlCol="0">
            <a:spAutoFit/>
          </a:bodyPr>
          <a:lstStyle/>
          <a:p>
            <a:r>
              <a:rPr lang="en-US" sz="1600" dirty="0"/>
              <a:t>s</a:t>
            </a:r>
            <a:r>
              <a:rPr lang="en-US" sz="1600" dirty="0" smtClean="0"/>
              <a:t>ize (mm)</a:t>
            </a:r>
            <a:endParaRPr lang="en-US" sz="1600" dirty="0"/>
          </a:p>
        </p:txBody>
      </p:sp>
      <p:grpSp>
        <p:nvGrpSpPr>
          <p:cNvPr id="5" name="Group 4"/>
          <p:cNvGrpSpPr/>
          <p:nvPr/>
        </p:nvGrpSpPr>
        <p:grpSpPr>
          <a:xfrm>
            <a:off x="5348786" y="809547"/>
            <a:ext cx="1872211" cy="646331"/>
            <a:chOff x="5004038" y="1967153"/>
            <a:chExt cx="2376264" cy="861774"/>
          </a:xfrm>
        </p:grpSpPr>
        <p:sp>
          <p:nvSpPr>
            <p:cNvPr id="3" name="TextBox 2"/>
            <p:cNvSpPr txBox="1"/>
            <p:nvPr/>
          </p:nvSpPr>
          <p:spPr>
            <a:xfrm>
              <a:off x="5004038" y="1967153"/>
              <a:ext cx="2376264" cy="861774"/>
            </a:xfrm>
            <a:prstGeom prst="rect">
              <a:avLst/>
            </a:prstGeom>
            <a:solidFill>
              <a:schemeClr val="bg1"/>
            </a:solidFill>
          </p:spPr>
          <p:txBody>
            <a:bodyPr wrap="square" rtlCol="0">
              <a:spAutoFit/>
            </a:bodyPr>
            <a:lstStyle/>
            <a:p>
              <a:pPr algn="r"/>
              <a:r>
                <a:rPr lang="en-US" dirty="0" smtClean="0"/>
                <a:t>    Males (101)</a:t>
              </a:r>
            </a:p>
            <a:p>
              <a:pPr algn="r"/>
              <a:r>
                <a:rPr lang="en-US" dirty="0" smtClean="0"/>
                <a:t>    Females (72)</a:t>
              </a:r>
              <a:endParaRPr lang="en-US" dirty="0"/>
            </a:p>
          </p:txBody>
        </p:sp>
        <p:sp>
          <p:nvSpPr>
            <p:cNvPr id="4" name="Rectangle 3"/>
            <p:cNvSpPr/>
            <p:nvPr/>
          </p:nvSpPr>
          <p:spPr>
            <a:xfrm>
              <a:off x="5138616" y="2322231"/>
              <a:ext cx="144016" cy="144016"/>
            </a:xfrm>
            <a:prstGeom prst="rect">
              <a:avLst/>
            </a:prstGeom>
            <a:solidFill>
              <a:schemeClr val="bg1">
                <a:lumMod val="65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5134210" y="2060848"/>
              <a:ext cx="144016" cy="14401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TextBox 6"/>
          <p:cNvSpPr txBox="1"/>
          <p:nvPr/>
        </p:nvSpPr>
        <p:spPr>
          <a:xfrm>
            <a:off x="7152948" y="3204512"/>
            <a:ext cx="1163468" cy="307777"/>
          </a:xfrm>
          <a:prstGeom prst="rect">
            <a:avLst/>
          </a:prstGeom>
          <a:noFill/>
        </p:spPr>
        <p:txBody>
          <a:bodyPr wrap="square" rtlCol="0">
            <a:spAutoFit/>
          </a:bodyPr>
          <a:lstStyle/>
          <a:p>
            <a:r>
              <a:rPr lang="en-US" sz="1400" dirty="0" smtClean="0"/>
              <a:t>p = 0.0275</a:t>
            </a:r>
            <a:endParaRPr lang="en-US" sz="1400" dirty="0"/>
          </a:p>
        </p:txBody>
      </p:sp>
      <p:sp>
        <p:nvSpPr>
          <p:cNvPr id="9" name="Rectangle 8"/>
          <p:cNvSpPr/>
          <p:nvPr/>
        </p:nvSpPr>
        <p:spPr>
          <a:xfrm>
            <a:off x="2158319" y="733297"/>
            <a:ext cx="238703" cy="2846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8" name="Group 37"/>
          <p:cNvGrpSpPr/>
          <p:nvPr/>
        </p:nvGrpSpPr>
        <p:grpSpPr>
          <a:xfrm>
            <a:off x="-2492" y="4487478"/>
            <a:ext cx="9160324" cy="748570"/>
            <a:chOff x="-2492" y="4487476"/>
            <a:chExt cx="9160324" cy="748570"/>
          </a:xfrm>
        </p:grpSpPr>
        <p:pic>
          <p:nvPicPr>
            <p:cNvPr id="40" name="Picture 1" descr="KAUSTLogo.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42" name="TextBox 41"/>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43" name="Group 42"/>
          <p:cNvGrpSpPr/>
          <p:nvPr/>
        </p:nvGrpSpPr>
        <p:grpSpPr>
          <a:xfrm>
            <a:off x="395536" y="26958"/>
            <a:ext cx="8178296" cy="702070"/>
            <a:chOff x="395536" y="26958"/>
            <a:chExt cx="8178296" cy="702070"/>
          </a:xfrm>
        </p:grpSpPr>
        <p:sp>
          <p:nvSpPr>
            <p:cNvPr id="44"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45"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46"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7"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8"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49"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D50845"/>
                  </a:solidFill>
                </a:rPr>
                <a:t>Market </a:t>
              </a:r>
            </a:p>
            <a:p>
              <a:r>
                <a:rPr lang="en-US" sz="1600" b="1" dirty="0" smtClean="0">
                  <a:solidFill>
                    <a:srgbClr val="D50845"/>
                  </a:solidFill>
                </a:rPr>
                <a:t> surveys</a:t>
              </a:r>
              <a:endParaRPr lang="en-GB" sz="1600" b="1" dirty="0">
                <a:solidFill>
                  <a:srgbClr val="D50845"/>
                </a:solidFill>
              </a:endParaRPr>
            </a:p>
          </p:txBody>
        </p:sp>
        <p:sp>
          <p:nvSpPr>
            <p:cNvPr id="50"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9"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0"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61"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62"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63"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spTree>
    <p:extLst>
      <p:ext uri="{BB962C8B-B14F-4D97-AF65-F5344CB8AC3E}">
        <p14:creationId xmlns:p14="http://schemas.microsoft.com/office/powerpoint/2010/main" val="3793286815"/>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27"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aphicFrame>
        <p:nvGraphicFramePr>
          <p:cNvPr id="5" name="Chart 4"/>
          <p:cNvGraphicFramePr/>
          <p:nvPr>
            <p:extLst>
              <p:ext uri="{D42A27DB-BD31-4B8C-83A1-F6EECF244321}">
                <p14:modId xmlns:p14="http://schemas.microsoft.com/office/powerpoint/2010/main" val="2756594786"/>
              </p:ext>
            </p:extLst>
          </p:nvPr>
        </p:nvGraphicFramePr>
        <p:xfrm>
          <a:off x="1403648" y="1059582"/>
          <a:ext cx="6984776" cy="3048000"/>
        </p:xfrm>
        <a:graphic>
          <a:graphicData uri="http://schemas.openxmlformats.org/drawingml/2006/chart">
            <c:chart xmlns:c="http://schemas.openxmlformats.org/drawingml/2006/chart" xmlns:r="http://schemas.openxmlformats.org/officeDocument/2006/relationships" r:id="rId4"/>
          </a:graphicData>
        </a:graphic>
      </p:graphicFrame>
      <p:sp>
        <p:nvSpPr>
          <p:cNvPr id="25" name="TextBox 24"/>
          <p:cNvSpPr txBox="1"/>
          <p:nvPr/>
        </p:nvSpPr>
        <p:spPr>
          <a:xfrm rot="16200000">
            <a:off x="259651" y="2059569"/>
            <a:ext cx="1638184" cy="646331"/>
          </a:xfrm>
          <a:prstGeom prst="rect">
            <a:avLst/>
          </a:prstGeom>
          <a:noFill/>
        </p:spPr>
        <p:txBody>
          <a:bodyPr wrap="square" rtlCol="0">
            <a:spAutoFit/>
          </a:bodyPr>
          <a:lstStyle/>
          <a:p>
            <a:r>
              <a:rPr lang="en-US" dirty="0" smtClean="0"/>
              <a:t>Numerical abundance</a:t>
            </a:r>
            <a:endParaRPr lang="en-US" dirty="0"/>
          </a:p>
        </p:txBody>
      </p:sp>
      <p:grpSp>
        <p:nvGrpSpPr>
          <p:cNvPr id="55" name="Group 54"/>
          <p:cNvGrpSpPr/>
          <p:nvPr/>
        </p:nvGrpSpPr>
        <p:grpSpPr>
          <a:xfrm>
            <a:off x="-2492" y="4487478"/>
            <a:ext cx="9160324" cy="748570"/>
            <a:chOff x="-2492" y="4487476"/>
            <a:chExt cx="9160324" cy="748570"/>
          </a:xfrm>
        </p:grpSpPr>
        <p:pic>
          <p:nvPicPr>
            <p:cNvPr id="56" name="Picture 1" descr="KAUSTLogo.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58" name="TextBox 57"/>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30" name="Group 29"/>
          <p:cNvGrpSpPr/>
          <p:nvPr/>
        </p:nvGrpSpPr>
        <p:grpSpPr>
          <a:xfrm>
            <a:off x="395536" y="26958"/>
            <a:ext cx="8178296" cy="702070"/>
            <a:chOff x="395536" y="26958"/>
            <a:chExt cx="8178296" cy="702070"/>
          </a:xfrm>
        </p:grpSpPr>
        <p:sp>
          <p:nvSpPr>
            <p:cNvPr id="31"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32"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33"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4"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5"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36"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D50845"/>
                  </a:solidFill>
                </a:rPr>
                <a:t>Market </a:t>
              </a:r>
            </a:p>
            <a:p>
              <a:r>
                <a:rPr lang="en-US" sz="1600" b="1" dirty="0" smtClean="0">
                  <a:solidFill>
                    <a:srgbClr val="D50845"/>
                  </a:solidFill>
                </a:rPr>
                <a:t> surveys</a:t>
              </a:r>
              <a:endParaRPr lang="en-GB" sz="1600" b="1" dirty="0">
                <a:solidFill>
                  <a:srgbClr val="D50845"/>
                </a:solidFill>
              </a:endParaRPr>
            </a:p>
          </p:txBody>
        </p:sp>
        <p:sp>
          <p:nvSpPr>
            <p:cNvPr id="37"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8"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40"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51"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52"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59"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spTree>
    <p:custDataLst>
      <p:tags r:id="rId1"/>
    </p:custDataLst>
    <p:extLst>
      <p:ext uri="{BB962C8B-B14F-4D97-AF65-F5344CB8AC3E}">
        <p14:creationId xmlns:p14="http://schemas.microsoft.com/office/powerpoint/2010/main" val="1019008903"/>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ishermen Interview Farasan1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88734">
            <a:off x="-111515" y="611613"/>
            <a:ext cx="4980374" cy="7047857"/>
          </a:xfrm>
          <a:prstGeom prst="rect">
            <a:avLst/>
          </a:prstGeom>
        </p:spPr>
      </p:pic>
      <p:sp>
        <p:nvSpPr>
          <p:cNvPr id="25"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26"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sp>
        <p:nvSpPr>
          <p:cNvPr id="43" name="TextBox 42"/>
          <p:cNvSpPr txBox="1"/>
          <p:nvPr/>
        </p:nvSpPr>
        <p:spPr>
          <a:xfrm>
            <a:off x="8100392" y="4137924"/>
            <a:ext cx="1296144" cy="338554"/>
          </a:xfrm>
          <a:prstGeom prst="rect">
            <a:avLst/>
          </a:prstGeom>
          <a:noFill/>
        </p:spPr>
        <p:txBody>
          <a:bodyPr wrap="square" rtlCol="0">
            <a:spAutoFit/>
          </a:bodyPr>
          <a:lstStyle/>
          <a:p>
            <a:r>
              <a:rPr lang="en-US" sz="1600" dirty="0"/>
              <a:t>n</a:t>
            </a:r>
            <a:r>
              <a:rPr lang="en-US" sz="1600" dirty="0" smtClean="0"/>
              <a:t>=50</a:t>
            </a:r>
            <a:endParaRPr lang="en-US" sz="1600" dirty="0"/>
          </a:p>
        </p:txBody>
      </p:sp>
      <p:sp>
        <p:nvSpPr>
          <p:cNvPr id="3" name="TextBox 2"/>
          <p:cNvSpPr txBox="1"/>
          <p:nvPr/>
        </p:nvSpPr>
        <p:spPr>
          <a:xfrm rot="16200000">
            <a:off x="3697161" y="2348467"/>
            <a:ext cx="1512168" cy="338554"/>
          </a:xfrm>
          <a:prstGeom prst="rect">
            <a:avLst/>
          </a:prstGeom>
          <a:noFill/>
        </p:spPr>
        <p:txBody>
          <a:bodyPr wrap="square" rtlCol="0">
            <a:spAutoFit/>
          </a:bodyPr>
          <a:lstStyle/>
          <a:p>
            <a:r>
              <a:rPr lang="en-US" sz="1600" dirty="0" smtClean="0"/>
              <a:t>Response rate</a:t>
            </a:r>
            <a:endParaRPr lang="en-US" sz="1600" dirty="0"/>
          </a:p>
        </p:txBody>
      </p:sp>
      <p:sp>
        <p:nvSpPr>
          <p:cNvPr id="7" name="TextBox 6"/>
          <p:cNvSpPr txBox="1"/>
          <p:nvPr/>
        </p:nvSpPr>
        <p:spPr>
          <a:xfrm>
            <a:off x="5004048" y="859672"/>
            <a:ext cx="1944216" cy="338554"/>
          </a:xfrm>
          <a:prstGeom prst="rect">
            <a:avLst/>
          </a:prstGeom>
          <a:noFill/>
        </p:spPr>
        <p:txBody>
          <a:bodyPr wrap="square" rtlCol="0">
            <a:spAutoFit/>
          </a:bodyPr>
          <a:lstStyle/>
          <a:p>
            <a:r>
              <a:rPr lang="en-US" sz="1600" dirty="0" smtClean="0"/>
              <a:t>Shark fisheries</a:t>
            </a:r>
            <a:endParaRPr lang="en-US" sz="1600" dirty="0"/>
          </a:p>
        </p:txBody>
      </p:sp>
      <p:graphicFrame>
        <p:nvGraphicFramePr>
          <p:cNvPr id="34" name="Chart 33"/>
          <p:cNvGraphicFramePr>
            <a:graphicFrameLocks/>
          </p:cNvGraphicFramePr>
          <p:nvPr>
            <p:extLst>
              <p:ext uri="{D42A27DB-BD31-4B8C-83A1-F6EECF244321}">
                <p14:modId xmlns:p14="http://schemas.microsoft.com/office/powerpoint/2010/main" val="2431517802"/>
              </p:ext>
            </p:extLst>
          </p:nvPr>
        </p:nvGraphicFramePr>
        <p:xfrm>
          <a:off x="4600802" y="1167594"/>
          <a:ext cx="4572000" cy="3078342"/>
        </p:xfrm>
        <a:graphic>
          <a:graphicData uri="http://schemas.openxmlformats.org/drawingml/2006/chart">
            <c:chart xmlns:c="http://schemas.openxmlformats.org/drawingml/2006/chart" xmlns:r="http://schemas.openxmlformats.org/officeDocument/2006/relationships" r:id="rId4"/>
          </a:graphicData>
        </a:graphic>
      </p:graphicFrame>
      <p:grpSp>
        <p:nvGrpSpPr>
          <p:cNvPr id="31" name="Group 30"/>
          <p:cNvGrpSpPr/>
          <p:nvPr/>
        </p:nvGrpSpPr>
        <p:grpSpPr>
          <a:xfrm>
            <a:off x="395536" y="26958"/>
            <a:ext cx="8178296" cy="702070"/>
            <a:chOff x="395536" y="26958"/>
            <a:chExt cx="8178296" cy="702070"/>
          </a:xfrm>
        </p:grpSpPr>
        <p:sp>
          <p:nvSpPr>
            <p:cNvPr id="32"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33"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35"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6"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7"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38"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39"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0"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41"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42"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44"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45"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Fishermen</a:t>
              </a:r>
            </a:p>
            <a:p>
              <a:r>
                <a:rPr lang="en-GB" sz="1600" b="1" dirty="0" smtClean="0">
                  <a:solidFill>
                    <a:srgbClr val="D50845"/>
                  </a:solidFill>
                </a:rPr>
                <a:t>Interviews</a:t>
              </a:r>
            </a:p>
          </p:txBody>
        </p:sp>
      </p:grpSp>
      <p:grpSp>
        <p:nvGrpSpPr>
          <p:cNvPr id="46" name="Group 45"/>
          <p:cNvGrpSpPr/>
          <p:nvPr/>
        </p:nvGrpSpPr>
        <p:grpSpPr>
          <a:xfrm>
            <a:off x="-2492" y="4487478"/>
            <a:ext cx="9160324" cy="748570"/>
            <a:chOff x="-2492" y="4487476"/>
            <a:chExt cx="9160324" cy="748570"/>
          </a:xfrm>
        </p:grpSpPr>
        <p:pic>
          <p:nvPicPr>
            <p:cNvPr id="47" name="Picture 1" descr="KAUSTLogo.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5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61" name="TextBox 60"/>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spTree>
    <p:extLst>
      <p:ext uri="{BB962C8B-B14F-4D97-AF65-F5344CB8AC3E}">
        <p14:creationId xmlns:p14="http://schemas.microsoft.com/office/powerpoint/2010/main" val="940825383"/>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sp>
        <p:nvSpPr>
          <p:cNvPr id="36" name="TextBox 35"/>
          <p:cNvSpPr txBox="1"/>
          <p:nvPr/>
        </p:nvSpPr>
        <p:spPr>
          <a:xfrm>
            <a:off x="5796136" y="1131590"/>
            <a:ext cx="2880320" cy="369332"/>
          </a:xfrm>
          <a:prstGeom prst="rect">
            <a:avLst/>
          </a:prstGeom>
          <a:noFill/>
        </p:spPr>
        <p:txBody>
          <a:bodyPr wrap="square" rtlCol="0">
            <a:spAutoFit/>
          </a:bodyPr>
          <a:lstStyle/>
          <a:p>
            <a:r>
              <a:rPr lang="en-US" dirty="0" smtClean="0"/>
              <a:t>Shark declines - reasons</a:t>
            </a:r>
            <a:endParaRPr lang="en-US" dirty="0"/>
          </a:p>
        </p:txBody>
      </p:sp>
      <p:sp>
        <p:nvSpPr>
          <p:cNvPr id="35" name="TextBox 34"/>
          <p:cNvSpPr txBox="1"/>
          <p:nvPr/>
        </p:nvSpPr>
        <p:spPr>
          <a:xfrm>
            <a:off x="1907704" y="1059582"/>
            <a:ext cx="2808312" cy="923330"/>
          </a:xfrm>
          <a:prstGeom prst="rect">
            <a:avLst/>
          </a:prstGeom>
          <a:noFill/>
        </p:spPr>
        <p:txBody>
          <a:bodyPr wrap="square" rtlCol="0">
            <a:spAutoFit/>
          </a:bodyPr>
          <a:lstStyle/>
          <a:p>
            <a:r>
              <a:rPr lang="en-US" dirty="0" smtClean="0"/>
              <a:t>Shark abundance – </a:t>
            </a:r>
          </a:p>
          <a:p>
            <a:r>
              <a:rPr lang="en-US" dirty="0" smtClean="0"/>
              <a:t>now compared to 5-10 years ago</a:t>
            </a:r>
            <a:endParaRPr lang="en-US" dirty="0"/>
          </a:p>
        </p:txBody>
      </p:sp>
      <p:graphicFrame>
        <p:nvGraphicFramePr>
          <p:cNvPr id="37" name="Chart 36"/>
          <p:cNvGraphicFramePr>
            <a:graphicFrameLocks/>
          </p:cNvGraphicFramePr>
          <p:nvPr>
            <p:extLst>
              <p:ext uri="{D42A27DB-BD31-4B8C-83A1-F6EECF244321}">
                <p14:modId xmlns:p14="http://schemas.microsoft.com/office/powerpoint/2010/main" val="2183754599"/>
              </p:ext>
            </p:extLst>
          </p:nvPr>
        </p:nvGraphicFramePr>
        <p:xfrm>
          <a:off x="611560" y="987574"/>
          <a:ext cx="3960440" cy="334837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8" name="Chart 37"/>
          <p:cNvGraphicFramePr>
            <a:graphicFrameLocks/>
          </p:cNvGraphicFramePr>
          <p:nvPr>
            <p:extLst>
              <p:ext uri="{D42A27DB-BD31-4B8C-83A1-F6EECF244321}">
                <p14:modId xmlns:p14="http://schemas.microsoft.com/office/powerpoint/2010/main" val="343842940"/>
              </p:ext>
            </p:extLst>
          </p:nvPr>
        </p:nvGraphicFramePr>
        <p:xfrm>
          <a:off x="4572000" y="987574"/>
          <a:ext cx="4176464" cy="3515562"/>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p:cNvSpPr txBox="1"/>
          <p:nvPr/>
        </p:nvSpPr>
        <p:spPr>
          <a:xfrm>
            <a:off x="-36512" y="4146634"/>
            <a:ext cx="792088" cy="369332"/>
          </a:xfrm>
          <a:prstGeom prst="rect">
            <a:avLst/>
          </a:prstGeom>
          <a:noFill/>
        </p:spPr>
        <p:txBody>
          <a:bodyPr wrap="square" rtlCol="0">
            <a:spAutoFit/>
          </a:bodyPr>
          <a:lstStyle/>
          <a:p>
            <a:r>
              <a:rPr lang="en-US" dirty="0"/>
              <a:t>n</a:t>
            </a:r>
            <a:r>
              <a:rPr lang="en-US" dirty="0" smtClean="0"/>
              <a:t>=50</a:t>
            </a:r>
            <a:endParaRPr lang="en-US" dirty="0"/>
          </a:p>
        </p:txBody>
      </p:sp>
      <p:sp>
        <p:nvSpPr>
          <p:cNvPr id="25" name="TextBox 24"/>
          <p:cNvSpPr txBox="1"/>
          <p:nvPr/>
        </p:nvSpPr>
        <p:spPr>
          <a:xfrm rot="16200000">
            <a:off x="-661936" y="2261071"/>
            <a:ext cx="2196245" cy="369332"/>
          </a:xfrm>
          <a:prstGeom prst="rect">
            <a:avLst/>
          </a:prstGeom>
          <a:noFill/>
        </p:spPr>
        <p:txBody>
          <a:bodyPr wrap="square" rtlCol="0">
            <a:spAutoFit/>
          </a:bodyPr>
          <a:lstStyle/>
          <a:p>
            <a:r>
              <a:rPr lang="en-US" dirty="0" smtClean="0"/>
              <a:t>Response rate</a:t>
            </a:r>
            <a:endParaRPr lang="en-US" dirty="0"/>
          </a:p>
        </p:txBody>
      </p:sp>
      <p:grpSp>
        <p:nvGrpSpPr>
          <p:cNvPr id="55" name="Group 54"/>
          <p:cNvGrpSpPr/>
          <p:nvPr/>
        </p:nvGrpSpPr>
        <p:grpSpPr>
          <a:xfrm>
            <a:off x="-2492" y="4487478"/>
            <a:ext cx="9160324" cy="748570"/>
            <a:chOff x="-2492" y="4487476"/>
            <a:chExt cx="9160324" cy="748570"/>
          </a:xfrm>
        </p:grpSpPr>
        <p:pic>
          <p:nvPicPr>
            <p:cNvPr id="56" name="Picture 1" descr="KAUSTLogo.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58" name="TextBox 57"/>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27" name="Group 26"/>
          <p:cNvGrpSpPr/>
          <p:nvPr/>
        </p:nvGrpSpPr>
        <p:grpSpPr>
          <a:xfrm>
            <a:off x="395536" y="26958"/>
            <a:ext cx="8178296" cy="702070"/>
            <a:chOff x="395536" y="26958"/>
            <a:chExt cx="8178296" cy="702070"/>
          </a:xfrm>
        </p:grpSpPr>
        <p:sp>
          <p:nvSpPr>
            <p:cNvPr id="28"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29"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30"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1"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2"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33"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34"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9"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40"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53"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54"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59"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Fishermen</a:t>
              </a:r>
            </a:p>
            <a:p>
              <a:r>
                <a:rPr lang="en-GB" sz="1600" b="1" dirty="0" smtClean="0">
                  <a:solidFill>
                    <a:srgbClr val="D50845"/>
                  </a:solidFill>
                </a:rPr>
                <a:t>Interviews</a:t>
              </a:r>
            </a:p>
          </p:txBody>
        </p:sp>
      </p:grpSp>
    </p:spTree>
    <p:custDataLst>
      <p:tags r:id="rId1"/>
    </p:custDataLst>
    <p:extLst>
      <p:ext uri="{BB962C8B-B14F-4D97-AF65-F5344CB8AC3E}">
        <p14:creationId xmlns:p14="http://schemas.microsoft.com/office/powerpoint/2010/main" val="1978028174"/>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pic>
        <p:nvPicPr>
          <p:cNvPr id="41" name="Picture 40" descr="BRUVBoden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496" y="820880"/>
            <a:ext cx="2923215" cy="3616696"/>
          </a:xfrm>
          <a:prstGeom prst="roundRect">
            <a:avLst>
              <a:gd name="adj" fmla="val 8594"/>
            </a:avLst>
          </a:prstGeom>
          <a:solidFill>
            <a:srgbClr val="FFFFFF">
              <a:shade val="85000"/>
            </a:srgbClr>
          </a:solidFill>
          <a:ln>
            <a:noFill/>
          </a:ln>
          <a:effectLst/>
        </p:spPr>
      </p:pic>
      <p:pic>
        <p:nvPicPr>
          <p:cNvPr id="42" name="Picture 41" descr="hanging1.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987824" y="832078"/>
            <a:ext cx="3058058" cy="3611880"/>
          </a:xfrm>
          <a:prstGeom prst="roundRect">
            <a:avLst>
              <a:gd name="adj" fmla="val 8594"/>
            </a:avLst>
          </a:prstGeom>
          <a:solidFill>
            <a:srgbClr val="FFFFFF">
              <a:shade val="85000"/>
            </a:srgbClr>
          </a:solidFill>
          <a:ln>
            <a:noFill/>
          </a:ln>
          <a:effectLst/>
        </p:spPr>
      </p:pic>
      <p:grpSp>
        <p:nvGrpSpPr>
          <p:cNvPr id="24" name="Group 23"/>
          <p:cNvGrpSpPr/>
          <p:nvPr/>
        </p:nvGrpSpPr>
        <p:grpSpPr>
          <a:xfrm>
            <a:off x="395536" y="26958"/>
            <a:ext cx="8178296" cy="702070"/>
            <a:chOff x="395536" y="26958"/>
            <a:chExt cx="8178296" cy="702070"/>
          </a:xfrm>
        </p:grpSpPr>
        <p:sp>
          <p:nvSpPr>
            <p:cNvPr id="25"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26"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27"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28"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29"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tx1">
                      <a:lumMod val="50000"/>
                      <a:lumOff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30"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31"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2"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37"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38"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39"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BRUVS/</a:t>
              </a:r>
            </a:p>
            <a:p>
              <a:r>
                <a:rPr lang="en-GB" sz="1600" b="1" dirty="0" err="1" smtClean="0">
                  <a:solidFill>
                    <a:srgbClr val="D50845"/>
                  </a:solidFill>
                </a:rPr>
                <a:t>Longlines</a:t>
              </a:r>
              <a:endParaRPr lang="en-GB" sz="1600" b="1" dirty="0" smtClean="0">
                <a:solidFill>
                  <a:srgbClr val="D50845"/>
                </a:solidFill>
              </a:endParaRPr>
            </a:p>
          </p:txBody>
        </p:sp>
        <p:sp>
          <p:nvSpPr>
            <p:cNvPr id="40"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grpSp>
        <p:nvGrpSpPr>
          <p:cNvPr id="43" name="Group 42"/>
          <p:cNvGrpSpPr/>
          <p:nvPr/>
        </p:nvGrpSpPr>
        <p:grpSpPr>
          <a:xfrm>
            <a:off x="-2492" y="4487478"/>
            <a:ext cx="9160324" cy="748570"/>
            <a:chOff x="-2492" y="4487476"/>
            <a:chExt cx="9160324" cy="748570"/>
          </a:xfrm>
        </p:grpSpPr>
        <p:pic>
          <p:nvPicPr>
            <p:cNvPr id="44" name="Picture 1" descr="KAUSTLogo.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46" name="TextBox 45"/>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sp>
        <p:nvSpPr>
          <p:cNvPr id="5" name="TextBox 4"/>
          <p:cNvSpPr txBox="1"/>
          <p:nvPr/>
        </p:nvSpPr>
        <p:spPr>
          <a:xfrm>
            <a:off x="6300192" y="1016605"/>
            <a:ext cx="2664296" cy="3139321"/>
          </a:xfrm>
          <a:prstGeom prst="rect">
            <a:avLst/>
          </a:prstGeom>
          <a:noFill/>
        </p:spPr>
        <p:txBody>
          <a:bodyPr wrap="square" rtlCol="0">
            <a:spAutoFit/>
          </a:bodyPr>
          <a:lstStyle/>
          <a:p>
            <a:pPr algn="l"/>
            <a:r>
              <a:rPr lang="en-US" b="1" u="sng" dirty="0" smtClean="0"/>
              <a:t>Deployment </a:t>
            </a:r>
          </a:p>
          <a:p>
            <a:pPr algn="l"/>
            <a:endParaRPr lang="en-US" dirty="0" smtClean="0"/>
          </a:p>
          <a:p>
            <a:pPr marL="285750" indent="-285750" algn="l">
              <a:buFont typeface="Arial"/>
              <a:buChar char="•"/>
            </a:pPr>
            <a:r>
              <a:rPr lang="en-US" b="1" dirty="0" smtClean="0"/>
              <a:t>time:</a:t>
            </a:r>
            <a:r>
              <a:rPr lang="en-US" dirty="0" smtClean="0"/>
              <a:t> 00:00 – 12:00</a:t>
            </a:r>
          </a:p>
          <a:p>
            <a:pPr marL="285750" indent="-285750" algn="l">
              <a:buFont typeface="Arial"/>
              <a:buChar char="•"/>
            </a:pPr>
            <a:endParaRPr lang="en-US" dirty="0" smtClean="0"/>
          </a:p>
          <a:p>
            <a:pPr marL="285750" indent="-285750" algn="l">
              <a:buFont typeface="Arial"/>
              <a:buChar char="•"/>
            </a:pPr>
            <a:r>
              <a:rPr lang="en-US" b="1" dirty="0"/>
              <a:t>d</a:t>
            </a:r>
            <a:r>
              <a:rPr lang="en-US" b="1" dirty="0" smtClean="0"/>
              <a:t>uration:</a:t>
            </a:r>
            <a:r>
              <a:rPr lang="en-US" dirty="0" smtClean="0"/>
              <a:t> 2.5 hours</a:t>
            </a:r>
          </a:p>
          <a:p>
            <a:pPr marL="285750" indent="-285750" algn="l">
              <a:buFont typeface="Arial"/>
              <a:buChar char="•"/>
            </a:pPr>
            <a:endParaRPr lang="en-US" dirty="0" smtClean="0"/>
          </a:p>
          <a:p>
            <a:pPr marL="285750" indent="-285750" algn="l">
              <a:buFont typeface="Arial"/>
              <a:buChar char="•"/>
            </a:pPr>
            <a:r>
              <a:rPr lang="en-US" b="1" dirty="0"/>
              <a:t>d</a:t>
            </a:r>
            <a:r>
              <a:rPr lang="en-US" b="1" dirty="0" smtClean="0"/>
              <a:t>epth:</a:t>
            </a:r>
            <a:r>
              <a:rPr lang="en-US" dirty="0" smtClean="0"/>
              <a:t> 1-200 m</a:t>
            </a:r>
          </a:p>
          <a:p>
            <a:pPr marL="285750" indent="-285750" algn="l">
              <a:buFont typeface="Arial"/>
              <a:buChar char="•"/>
            </a:pPr>
            <a:endParaRPr lang="en-US" dirty="0" smtClean="0"/>
          </a:p>
          <a:p>
            <a:pPr marL="285750" indent="-285750" algn="l">
              <a:buFont typeface="Arial"/>
              <a:buChar char="•"/>
            </a:pPr>
            <a:r>
              <a:rPr lang="en-US" b="1" dirty="0"/>
              <a:t>n</a:t>
            </a:r>
            <a:r>
              <a:rPr lang="en-US" b="1" dirty="0" smtClean="0"/>
              <a:t>umber </a:t>
            </a:r>
            <a:r>
              <a:rPr lang="en-US" dirty="0" smtClean="0"/>
              <a:t>(total): </a:t>
            </a:r>
            <a:r>
              <a:rPr lang="en-US" dirty="0" smtClean="0"/>
              <a:t>85</a:t>
            </a:r>
            <a:endParaRPr lang="en-US" dirty="0" smtClean="0"/>
          </a:p>
          <a:p>
            <a:pPr marL="285750" indent="-285750" algn="l">
              <a:buFont typeface="Arial"/>
              <a:buChar char="•"/>
            </a:pPr>
            <a:endParaRPr lang="en-US" dirty="0" smtClean="0"/>
          </a:p>
          <a:p>
            <a:pPr marL="285750" indent="-285750" algn="l">
              <a:buFont typeface="Arial"/>
              <a:buChar char="•"/>
            </a:pPr>
            <a:r>
              <a:rPr lang="en-US" b="1" dirty="0"/>
              <a:t>h</a:t>
            </a:r>
            <a:r>
              <a:rPr lang="en-US" b="1" dirty="0" smtClean="0"/>
              <a:t>ours</a:t>
            </a:r>
            <a:r>
              <a:rPr lang="en-US" dirty="0" smtClean="0"/>
              <a:t> (total): 170</a:t>
            </a:r>
            <a:endParaRPr lang="en-US" dirty="0"/>
          </a:p>
        </p:txBody>
      </p:sp>
    </p:spTree>
    <p:custDataLst>
      <p:tags r:id="rId1"/>
    </p:custDataLst>
    <p:extLst>
      <p:ext uri="{BB962C8B-B14F-4D97-AF65-F5344CB8AC3E}">
        <p14:creationId xmlns:p14="http://schemas.microsoft.com/office/powerpoint/2010/main" val="1273966717"/>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pSp>
        <p:nvGrpSpPr>
          <p:cNvPr id="24" name="Group 23"/>
          <p:cNvGrpSpPr/>
          <p:nvPr/>
        </p:nvGrpSpPr>
        <p:grpSpPr>
          <a:xfrm>
            <a:off x="395536" y="26958"/>
            <a:ext cx="8178296" cy="702070"/>
            <a:chOff x="395536" y="26958"/>
            <a:chExt cx="8178296" cy="702070"/>
          </a:xfrm>
        </p:grpSpPr>
        <p:sp>
          <p:nvSpPr>
            <p:cNvPr id="25"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26"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27"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28"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29"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tx1">
                      <a:lumMod val="50000"/>
                      <a:lumOff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30"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31"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2"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37"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38"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39"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BRUVS/</a:t>
              </a:r>
            </a:p>
            <a:p>
              <a:r>
                <a:rPr lang="en-GB" sz="1600" b="1" dirty="0" err="1" smtClean="0">
                  <a:solidFill>
                    <a:srgbClr val="D50845"/>
                  </a:solidFill>
                </a:rPr>
                <a:t>Longlines</a:t>
              </a:r>
              <a:endParaRPr lang="en-GB" sz="1600" b="1" dirty="0" smtClean="0">
                <a:solidFill>
                  <a:srgbClr val="D50845"/>
                </a:solidFill>
              </a:endParaRPr>
            </a:p>
          </p:txBody>
        </p:sp>
        <p:sp>
          <p:nvSpPr>
            <p:cNvPr id="40"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grpSp>
        <p:nvGrpSpPr>
          <p:cNvPr id="43" name="Group 42"/>
          <p:cNvGrpSpPr/>
          <p:nvPr/>
        </p:nvGrpSpPr>
        <p:grpSpPr>
          <a:xfrm>
            <a:off x="-2492" y="4487478"/>
            <a:ext cx="9160324" cy="748570"/>
            <a:chOff x="-2492" y="4487476"/>
            <a:chExt cx="9160324" cy="748570"/>
          </a:xfrm>
        </p:grpSpPr>
        <p:pic>
          <p:nvPicPr>
            <p:cNvPr id="44" name="Picture 1" descr="KAUSTLogo.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46" name="TextBox 45"/>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pic>
        <p:nvPicPr>
          <p:cNvPr id="33" name="Picture 32" descr="bathymetry2.tiff"/>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955" y="763437"/>
            <a:ext cx="5820229" cy="3608513"/>
          </a:xfrm>
          <a:prstGeom prst="rect">
            <a:avLst/>
          </a:prstGeom>
        </p:spPr>
      </p:pic>
      <p:sp>
        <p:nvSpPr>
          <p:cNvPr id="23" name="TextBox 22"/>
          <p:cNvSpPr txBox="1"/>
          <p:nvPr/>
        </p:nvSpPr>
        <p:spPr>
          <a:xfrm>
            <a:off x="6300192" y="1016605"/>
            <a:ext cx="2664296" cy="3139321"/>
          </a:xfrm>
          <a:prstGeom prst="rect">
            <a:avLst/>
          </a:prstGeom>
          <a:noFill/>
        </p:spPr>
        <p:txBody>
          <a:bodyPr wrap="square" rtlCol="0">
            <a:spAutoFit/>
          </a:bodyPr>
          <a:lstStyle/>
          <a:p>
            <a:pPr algn="l"/>
            <a:r>
              <a:rPr lang="en-US" b="1" u="sng" dirty="0" smtClean="0"/>
              <a:t>Deployment </a:t>
            </a:r>
          </a:p>
          <a:p>
            <a:pPr algn="l"/>
            <a:endParaRPr lang="en-US" dirty="0" smtClean="0"/>
          </a:p>
          <a:p>
            <a:pPr marL="285750" indent="-285750" algn="l">
              <a:buFont typeface="Arial"/>
              <a:buChar char="•"/>
            </a:pPr>
            <a:r>
              <a:rPr lang="en-US" b="1" dirty="0" smtClean="0"/>
              <a:t>time:</a:t>
            </a:r>
            <a:r>
              <a:rPr lang="en-US" dirty="0" smtClean="0"/>
              <a:t> 00:00 – 12:00</a:t>
            </a:r>
          </a:p>
          <a:p>
            <a:pPr marL="285750" indent="-285750" algn="l">
              <a:buFont typeface="Arial"/>
              <a:buChar char="•"/>
            </a:pPr>
            <a:endParaRPr lang="en-US" dirty="0" smtClean="0"/>
          </a:p>
          <a:p>
            <a:pPr marL="285750" indent="-285750" algn="l">
              <a:buFont typeface="Arial"/>
              <a:buChar char="•"/>
            </a:pPr>
            <a:r>
              <a:rPr lang="en-US" b="1" dirty="0"/>
              <a:t>d</a:t>
            </a:r>
            <a:r>
              <a:rPr lang="en-US" b="1" dirty="0" smtClean="0"/>
              <a:t>uration:</a:t>
            </a:r>
            <a:r>
              <a:rPr lang="en-US" dirty="0" smtClean="0"/>
              <a:t> 2.5 hours</a:t>
            </a:r>
          </a:p>
          <a:p>
            <a:pPr marL="285750" indent="-285750" algn="l">
              <a:buFont typeface="Arial"/>
              <a:buChar char="•"/>
            </a:pPr>
            <a:endParaRPr lang="en-US" dirty="0" smtClean="0"/>
          </a:p>
          <a:p>
            <a:pPr marL="285750" indent="-285750" algn="l">
              <a:buFont typeface="Arial"/>
              <a:buChar char="•"/>
            </a:pPr>
            <a:r>
              <a:rPr lang="en-US" b="1" dirty="0"/>
              <a:t>d</a:t>
            </a:r>
            <a:r>
              <a:rPr lang="en-US" b="1" dirty="0" smtClean="0"/>
              <a:t>epth:</a:t>
            </a:r>
            <a:r>
              <a:rPr lang="en-US" dirty="0" smtClean="0"/>
              <a:t> 1-200 m</a:t>
            </a:r>
          </a:p>
          <a:p>
            <a:pPr marL="285750" indent="-285750" algn="l">
              <a:buFont typeface="Arial"/>
              <a:buChar char="•"/>
            </a:pPr>
            <a:endParaRPr lang="en-US" dirty="0" smtClean="0"/>
          </a:p>
          <a:p>
            <a:pPr marL="285750" indent="-285750" algn="l">
              <a:buFont typeface="Arial"/>
              <a:buChar char="•"/>
            </a:pPr>
            <a:r>
              <a:rPr lang="en-US" b="1" dirty="0"/>
              <a:t>n</a:t>
            </a:r>
            <a:r>
              <a:rPr lang="en-US" b="1" dirty="0" smtClean="0"/>
              <a:t>umber </a:t>
            </a:r>
            <a:r>
              <a:rPr lang="en-US" dirty="0" smtClean="0"/>
              <a:t>(total): </a:t>
            </a:r>
            <a:r>
              <a:rPr lang="en-US" dirty="0" smtClean="0"/>
              <a:t>85</a:t>
            </a:r>
            <a:endParaRPr lang="en-US" dirty="0" smtClean="0"/>
          </a:p>
          <a:p>
            <a:pPr marL="285750" indent="-285750" algn="l">
              <a:buFont typeface="Arial"/>
              <a:buChar char="•"/>
            </a:pPr>
            <a:endParaRPr lang="en-US" dirty="0" smtClean="0"/>
          </a:p>
          <a:p>
            <a:pPr marL="285750" indent="-285750" algn="l">
              <a:buFont typeface="Arial"/>
              <a:buChar char="•"/>
            </a:pPr>
            <a:r>
              <a:rPr lang="en-US" b="1" dirty="0"/>
              <a:t>h</a:t>
            </a:r>
            <a:r>
              <a:rPr lang="en-US" b="1" dirty="0" smtClean="0"/>
              <a:t>ours</a:t>
            </a:r>
            <a:r>
              <a:rPr lang="en-US" dirty="0" smtClean="0"/>
              <a:t> (total): 170</a:t>
            </a:r>
            <a:endParaRPr lang="en-US" dirty="0"/>
          </a:p>
        </p:txBody>
      </p:sp>
    </p:spTree>
    <p:custDataLst>
      <p:tags r:id="rId1"/>
    </p:custDataLst>
    <p:extLst>
      <p:ext uri="{BB962C8B-B14F-4D97-AF65-F5344CB8AC3E}">
        <p14:creationId xmlns:p14="http://schemas.microsoft.com/office/powerpoint/2010/main" val="2729585198"/>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sp>
        <p:nvSpPr>
          <p:cNvPr id="40" name="Oval 39"/>
          <p:cNvSpPr/>
          <p:nvPr/>
        </p:nvSpPr>
        <p:spPr>
          <a:xfrm flipV="1">
            <a:off x="1415436" y="2844339"/>
            <a:ext cx="72000" cy="54000"/>
          </a:xfrm>
          <a:prstGeom prst="ellipse">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Red_Sea.jpg"/>
          <p:cNvPicPr>
            <a:picLocks noChangeAspect="1"/>
          </p:cNvPicPr>
          <p:nvPr/>
        </p:nvPicPr>
        <p:blipFill rotWithShape="1">
          <a:blip r:embed="rId4" cstate="print">
            <a:extLst>
              <a:ext uri="{28A0092B-C50C-407E-A947-70E740481C1C}">
                <a14:useLocalDpi xmlns:a14="http://schemas.microsoft.com/office/drawing/2010/main" val="0"/>
              </a:ext>
            </a:extLst>
          </a:blip>
          <a:srcRect l="13426"/>
          <a:stretch/>
        </p:blipFill>
        <p:spPr>
          <a:xfrm>
            <a:off x="179513" y="789552"/>
            <a:ext cx="2397244" cy="3634740"/>
          </a:xfrm>
          <a:prstGeom prst="roundRect">
            <a:avLst>
              <a:gd name="adj" fmla="val 8594"/>
            </a:avLst>
          </a:prstGeom>
          <a:solidFill>
            <a:srgbClr val="FFFFFF">
              <a:shade val="85000"/>
            </a:srgbClr>
          </a:solidFill>
          <a:ln>
            <a:noFill/>
          </a:ln>
          <a:effectLst/>
        </p:spPr>
      </p:pic>
      <p:grpSp>
        <p:nvGrpSpPr>
          <p:cNvPr id="33" name="Group 32"/>
          <p:cNvGrpSpPr/>
          <p:nvPr/>
        </p:nvGrpSpPr>
        <p:grpSpPr>
          <a:xfrm>
            <a:off x="683576" y="1329612"/>
            <a:ext cx="288024" cy="432042"/>
            <a:chOff x="683576" y="1329612"/>
            <a:chExt cx="288024" cy="432042"/>
          </a:xfrm>
        </p:grpSpPr>
        <p:sp>
          <p:nvSpPr>
            <p:cNvPr id="4" name="Oval 3"/>
            <p:cNvSpPr/>
            <p:nvPr/>
          </p:nvSpPr>
          <p:spPr>
            <a:xfrm flipV="1">
              <a:off x="683576" y="1329612"/>
              <a:ext cx="72000" cy="54000"/>
            </a:xfrm>
            <a:prstGeom prst="ellipse">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flipV="1">
              <a:off x="755584" y="1457342"/>
              <a:ext cx="72000" cy="54000"/>
            </a:xfrm>
            <a:prstGeom prst="ellipse">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flipV="1">
              <a:off x="827592" y="1545636"/>
              <a:ext cx="72000" cy="54000"/>
            </a:xfrm>
            <a:prstGeom prst="ellipse">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flipV="1">
              <a:off x="899600" y="1707654"/>
              <a:ext cx="72000" cy="54000"/>
            </a:xfrm>
            <a:prstGeom prst="ellipse">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6" name="Group 55"/>
          <p:cNvGrpSpPr/>
          <p:nvPr/>
        </p:nvGrpSpPr>
        <p:grpSpPr>
          <a:xfrm>
            <a:off x="1753128" y="3364836"/>
            <a:ext cx="226584" cy="125016"/>
            <a:chOff x="-396552" y="3364836"/>
            <a:chExt cx="226584" cy="125016"/>
          </a:xfrm>
        </p:grpSpPr>
        <p:sp>
          <p:nvSpPr>
            <p:cNvPr id="42" name="Oval 41"/>
            <p:cNvSpPr/>
            <p:nvPr/>
          </p:nvSpPr>
          <p:spPr>
            <a:xfrm flipV="1">
              <a:off x="-241968" y="3435852"/>
              <a:ext cx="72000" cy="54000"/>
            </a:xfrm>
            <a:prstGeom prst="ellipse">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flipV="1">
              <a:off x="-385984" y="3435846"/>
              <a:ext cx="72000" cy="54000"/>
            </a:xfrm>
            <a:prstGeom prst="ellipse">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flipV="1">
              <a:off x="-396552" y="3364836"/>
              <a:ext cx="72000" cy="54000"/>
            </a:xfrm>
            <a:prstGeom prst="ellipse">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6876259" y="758512"/>
            <a:ext cx="3795009" cy="3704661"/>
            <a:chOff x="7041179" y="1011345"/>
            <a:chExt cx="3795009" cy="4939548"/>
          </a:xfrm>
        </p:grpSpPr>
        <p:grpSp>
          <p:nvGrpSpPr>
            <p:cNvPr id="21" name="Group 20"/>
            <p:cNvGrpSpPr/>
            <p:nvPr/>
          </p:nvGrpSpPr>
          <p:grpSpPr>
            <a:xfrm>
              <a:off x="7041179" y="1011345"/>
              <a:ext cx="3795009" cy="4937935"/>
              <a:chOff x="7041179" y="1011345"/>
              <a:chExt cx="3795009" cy="4937935"/>
            </a:xfrm>
          </p:grpSpPr>
          <p:grpSp>
            <p:nvGrpSpPr>
              <p:cNvPr id="20" name="Group 19"/>
              <p:cNvGrpSpPr/>
              <p:nvPr/>
            </p:nvGrpSpPr>
            <p:grpSpPr>
              <a:xfrm>
                <a:off x="7041179" y="1011345"/>
                <a:ext cx="3795009" cy="4937935"/>
                <a:chOff x="7041179" y="1011345"/>
                <a:chExt cx="3795009" cy="4937935"/>
              </a:xfrm>
            </p:grpSpPr>
            <p:sp>
              <p:nvSpPr>
                <p:cNvPr id="48" name="TextBox 47"/>
                <p:cNvSpPr txBox="1"/>
                <p:nvPr/>
              </p:nvSpPr>
              <p:spPr>
                <a:xfrm rot="16200000">
                  <a:off x="6150661" y="4535543"/>
                  <a:ext cx="2304255" cy="523220"/>
                </a:xfrm>
                <a:prstGeom prst="rect">
                  <a:avLst/>
                </a:prstGeom>
                <a:noFill/>
              </p:spPr>
              <p:txBody>
                <a:bodyPr wrap="square" rtlCol="0">
                  <a:spAutoFit/>
                </a:bodyPr>
                <a:lstStyle/>
                <a:p>
                  <a:r>
                    <a:rPr lang="en-US" sz="1400" dirty="0" smtClean="0"/>
                    <a:t>Number of sharks/hour</a:t>
                  </a:r>
                  <a:endParaRPr lang="en-US" sz="1400" dirty="0"/>
                </a:p>
              </p:txBody>
            </p:sp>
            <p:graphicFrame>
              <p:nvGraphicFramePr>
                <p:cNvPr id="34" name="Chart 33"/>
                <p:cNvGraphicFramePr/>
                <p:nvPr>
                  <p:extLst>
                    <p:ext uri="{D42A27DB-BD31-4B8C-83A1-F6EECF244321}">
                      <p14:modId xmlns:p14="http://schemas.microsoft.com/office/powerpoint/2010/main" val="2099816464"/>
                    </p:ext>
                  </p:extLst>
                </p:nvPr>
              </p:nvGraphicFramePr>
              <p:xfrm>
                <a:off x="7451812" y="4149080"/>
                <a:ext cx="3384376" cy="1599952"/>
              </p:xfrm>
              <a:graphic>
                <a:graphicData uri="http://schemas.openxmlformats.org/drawingml/2006/chart">
                  <c:chart xmlns:c="http://schemas.openxmlformats.org/drawingml/2006/chart" xmlns:r="http://schemas.openxmlformats.org/officeDocument/2006/relationships" r:id="rId5"/>
                </a:graphicData>
              </a:graphic>
            </p:graphicFrame>
            <p:sp>
              <p:nvSpPr>
                <p:cNvPr id="50" name="TextBox 49"/>
                <p:cNvSpPr txBox="1"/>
                <p:nvPr/>
              </p:nvSpPr>
              <p:spPr>
                <a:xfrm rot="16200000">
                  <a:off x="6042649" y="2009875"/>
                  <a:ext cx="2520280" cy="523220"/>
                </a:xfrm>
                <a:prstGeom prst="rect">
                  <a:avLst/>
                </a:prstGeom>
                <a:noFill/>
              </p:spPr>
              <p:txBody>
                <a:bodyPr wrap="square" rtlCol="0">
                  <a:spAutoFit/>
                </a:bodyPr>
                <a:lstStyle/>
                <a:p>
                  <a:r>
                    <a:rPr lang="en-US" sz="1400" dirty="0" smtClean="0"/>
                    <a:t>Number of sharks/hour</a:t>
                  </a:r>
                  <a:endParaRPr lang="en-US" sz="1400" dirty="0"/>
                </a:p>
              </p:txBody>
            </p:sp>
            <p:graphicFrame>
              <p:nvGraphicFramePr>
                <p:cNvPr id="35" name="Chart 34"/>
                <p:cNvGraphicFramePr/>
                <p:nvPr>
                  <p:extLst>
                    <p:ext uri="{D42A27DB-BD31-4B8C-83A1-F6EECF244321}">
                      <p14:modId xmlns:p14="http://schemas.microsoft.com/office/powerpoint/2010/main" val="3024457407"/>
                    </p:ext>
                  </p:extLst>
                </p:nvPr>
              </p:nvGraphicFramePr>
              <p:xfrm>
                <a:off x="7459692" y="1700808"/>
                <a:ext cx="1512168" cy="1527944"/>
              </p:xfrm>
              <a:graphic>
                <a:graphicData uri="http://schemas.openxmlformats.org/drawingml/2006/chart">
                  <c:chart xmlns:c="http://schemas.openxmlformats.org/drawingml/2006/chart" xmlns:r="http://schemas.openxmlformats.org/officeDocument/2006/relationships" r:id="rId6"/>
                </a:graphicData>
              </a:graphic>
            </p:graphicFrame>
          </p:grpSp>
          <p:sp>
            <p:nvSpPr>
              <p:cNvPr id="45" name="TextBox 44"/>
              <p:cNvSpPr txBox="1"/>
              <p:nvPr/>
            </p:nvSpPr>
            <p:spPr>
              <a:xfrm>
                <a:off x="7740352" y="3103544"/>
                <a:ext cx="1368152" cy="369332"/>
              </a:xfrm>
              <a:prstGeom prst="rect">
                <a:avLst/>
              </a:prstGeom>
              <a:noFill/>
            </p:spPr>
            <p:txBody>
              <a:bodyPr wrap="square" rtlCol="0">
                <a:spAutoFit/>
              </a:bodyPr>
              <a:lstStyle/>
              <a:p>
                <a:r>
                  <a:rPr lang="en-US" sz="1200" dirty="0" smtClean="0"/>
                  <a:t>North &amp; Central</a:t>
                </a:r>
                <a:endParaRPr lang="en-US" sz="1200" dirty="0"/>
              </a:p>
            </p:txBody>
          </p:sp>
        </p:grpSp>
        <p:sp>
          <p:nvSpPr>
            <p:cNvPr id="53" name="TextBox 52"/>
            <p:cNvSpPr txBox="1"/>
            <p:nvPr/>
          </p:nvSpPr>
          <p:spPr>
            <a:xfrm>
              <a:off x="7558912" y="5581561"/>
              <a:ext cx="1368152" cy="369332"/>
            </a:xfrm>
            <a:prstGeom prst="rect">
              <a:avLst/>
            </a:prstGeom>
            <a:noFill/>
          </p:spPr>
          <p:txBody>
            <a:bodyPr wrap="square" rtlCol="0">
              <a:spAutoFit/>
            </a:bodyPr>
            <a:lstStyle/>
            <a:p>
              <a:r>
                <a:rPr lang="en-US" sz="1200" dirty="0" smtClean="0"/>
                <a:t>South</a:t>
              </a:r>
              <a:endParaRPr lang="en-US" sz="1200" dirty="0"/>
            </a:p>
          </p:txBody>
        </p:sp>
      </p:grpSp>
      <p:grpSp>
        <p:nvGrpSpPr>
          <p:cNvPr id="52" name="Group 51"/>
          <p:cNvGrpSpPr/>
          <p:nvPr/>
        </p:nvGrpSpPr>
        <p:grpSpPr>
          <a:xfrm>
            <a:off x="1619672" y="2568604"/>
            <a:ext cx="4187804" cy="1799913"/>
            <a:chOff x="1619672" y="2568604"/>
            <a:chExt cx="4187804" cy="1799913"/>
          </a:xfrm>
        </p:grpSpPr>
        <p:sp>
          <p:nvSpPr>
            <p:cNvPr id="9" name="Oval 8"/>
            <p:cNvSpPr/>
            <p:nvPr/>
          </p:nvSpPr>
          <p:spPr>
            <a:xfrm>
              <a:off x="1619672" y="3273829"/>
              <a:ext cx="504056" cy="324036"/>
            </a:xfrm>
            <a:prstGeom prst="ellipse">
              <a:avLst/>
            </a:prstGeom>
            <a:noFill/>
            <a:ln w="31750">
              <a:solidFill>
                <a:schemeClr val="tx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7" name="Group 46"/>
            <p:cNvGrpSpPr/>
            <p:nvPr/>
          </p:nvGrpSpPr>
          <p:grpSpPr>
            <a:xfrm>
              <a:off x="2051720" y="2568604"/>
              <a:ext cx="3755756" cy="1799913"/>
              <a:chOff x="2051720" y="2568604"/>
              <a:chExt cx="3755756" cy="1799913"/>
            </a:xfrm>
          </p:grpSpPr>
          <p:pic>
            <p:nvPicPr>
              <p:cNvPr id="6" name="Picture 5" descr="green_turtle_barra.jpg"/>
              <p:cNvPicPr>
                <a:picLocks noChangeAspect="1"/>
              </p:cNvPicPr>
              <p:nvPr/>
            </p:nvPicPr>
            <p:blipFill rotWithShape="1">
              <a:blip r:embed="rId7" cstate="print">
                <a:extLst>
                  <a:ext uri="{28A0092B-C50C-407E-A947-70E740481C1C}">
                    <a14:useLocalDpi xmlns:a14="http://schemas.microsoft.com/office/drawing/2010/main" val="0"/>
                  </a:ext>
                </a:extLst>
              </a:blip>
              <a:srcRect l="30953" r="16044" b="28573"/>
              <a:stretch/>
            </p:blipFill>
            <p:spPr>
              <a:xfrm>
                <a:off x="2928913" y="3300949"/>
                <a:ext cx="1408068" cy="1067568"/>
              </a:xfrm>
              <a:prstGeom prst="roundRect">
                <a:avLst>
                  <a:gd name="adj" fmla="val 8594"/>
                </a:avLst>
              </a:prstGeom>
              <a:solidFill>
                <a:srgbClr val="FFFFFF">
                  <a:shade val="85000"/>
                </a:srgbClr>
              </a:solidFill>
              <a:ln>
                <a:noFill/>
              </a:ln>
              <a:effectLst/>
            </p:spPr>
          </p:pic>
          <p:pic>
            <p:nvPicPr>
              <p:cNvPr id="5" name="Picture 4" descr="nurse.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15051" y="3292443"/>
                <a:ext cx="1492425" cy="1069200"/>
              </a:xfrm>
              <a:prstGeom prst="roundRect">
                <a:avLst>
                  <a:gd name="adj" fmla="val 8594"/>
                </a:avLst>
              </a:prstGeom>
              <a:solidFill>
                <a:srgbClr val="FFFFFF">
                  <a:shade val="85000"/>
                </a:srgbClr>
              </a:solidFill>
              <a:ln>
                <a:noFill/>
              </a:ln>
              <a:effectLst/>
            </p:spPr>
          </p:pic>
          <p:pic>
            <p:nvPicPr>
              <p:cNvPr id="7" name="Picture 6" descr="zebra3.jpg"/>
              <p:cNvPicPr>
                <a:picLocks noChangeAspect="1"/>
              </p:cNvPicPr>
              <p:nvPr/>
            </p:nvPicPr>
            <p:blipFill rotWithShape="1">
              <a:blip r:embed="rId9">
                <a:extLst>
                  <a:ext uri="{28A0092B-C50C-407E-A947-70E740481C1C}">
                    <a14:useLocalDpi xmlns:a14="http://schemas.microsoft.com/office/drawing/2010/main" val="0"/>
                  </a:ext>
                </a:extLst>
              </a:blip>
              <a:srcRect t="16807" r="12648" b="26173"/>
              <a:stretch/>
            </p:blipFill>
            <p:spPr>
              <a:xfrm>
                <a:off x="3010966" y="2576190"/>
                <a:ext cx="1407600" cy="726984"/>
              </a:xfrm>
              <a:prstGeom prst="roundRect">
                <a:avLst>
                  <a:gd name="adj" fmla="val 8594"/>
                </a:avLst>
              </a:prstGeom>
              <a:solidFill>
                <a:srgbClr val="FFFFFF">
                  <a:shade val="85000"/>
                </a:srgbClr>
              </a:solidFill>
              <a:ln>
                <a:noFill/>
              </a:ln>
              <a:effectLst/>
            </p:spPr>
          </p:pic>
          <p:pic>
            <p:nvPicPr>
              <p:cNvPr id="3" name="Picture 2" descr="stingray2.jp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98036" y="2568604"/>
                <a:ext cx="1292539" cy="727200"/>
              </a:xfrm>
              <a:prstGeom prst="roundRect">
                <a:avLst>
                  <a:gd name="adj" fmla="val 8594"/>
                </a:avLst>
              </a:prstGeom>
              <a:solidFill>
                <a:srgbClr val="FFFFFF">
                  <a:shade val="85000"/>
                </a:srgbClr>
              </a:solidFill>
              <a:ln>
                <a:noFill/>
              </a:ln>
              <a:effectLst/>
            </p:spPr>
          </p:pic>
          <p:cxnSp>
            <p:nvCxnSpPr>
              <p:cNvPr id="11" name="Straight Connector 10"/>
              <p:cNvCxnSpPr/>
              <p:nvPr/>
            </p:nvCxnSpPr>
            <p:spPr>
              <a:xfrm flipV="1">
                <a:off x="2072591" y="2643758"/>
                <a:ext cx="915233" cy="677526"/>
              </a:xfrm>
              <a:prstGeom prst="line">
                <a:avLst/>
              </a:prstGeom>
              <a:ln>
                <a:solidFill>
                  <a:schemeClr val="tx1">
                    <a:lumMod val="75000"/>
                    <a:lumOff val="2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2051720" y="3579862"/>
                <a:ext cx="864096" cy="720080"/>
              </a:xfrm>
              <a:prstGeom prst="line">
                <a:avLst/>
              </a:prstGeom>
              <a:ln>
                <a:solidFill>
                  <a:schemeClr val="tx1">
                    <a:lumMod val="75000"/>
                    <a:lumOff val="25000"/>
                  </a:schemeClr>
                </a:solidFill>
                <a:prstDash val="sysDash"/>
              </a:ln>
            </p:spPr>
            <p:style>
              <a:lnRef idx="2">
                <a:schemeClr val="accent1"/>
              </a:lnRef>
              <a:fillRef idx="0">
                <a:schemeClr val="accent1"/>
              </a:fillRef>
              <a:effectRef idx="1">
                <a:schemeClr val="accent1"/>
              </a:effectRef>
              <a:fontRef idx="minor">
                <a:schemeClr val="tx1"/>
              </a:fontRef>
            </p:style>
          </p:cxnSp>
        </p:grpSp>
      </p:grpSp>
      <p:sp>
        <p:nvSpPr>
          <p:cNvPr id="22" name="Rectangle 21"/>
          <p:cNvSpPr/>
          <p:nvPr/>
        </p:nvSpPr>
        <p:spPr>
          <a:xfrm>
            <a:off x="8820472" y="3597864"/>
            <a:ext cx="323528" cy="70207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2" name="Picture 61" descr="north_arrow_2.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2601" y="3723878"/>
            <a:ext cx="334984" cy="354857"/>
          </a:xfrm>
          <a:prstGeom prst="rect">
            <a:avLst/>
          </a:prstGeom>
        </p:spPr>
      </p:pic>
      <p:grpSp>
        <p:nvGrpSpPr>
          <p:cNvPr id="91" name="Group 90"/>
          <p:cNvGrpSpPr/>
          <p:nvPr/>
        </p:nvGrpSpPr>
        <p:grpSpPr>
          <a:xfrm>
            <a:off x="-2492" y="4487478"/>
            <a:ext cx="9160324" cy="748570"/>
            <a:chOff x="-2492" y="4487476"/>
            <a:chExt cx="9160324" cy="748570"/>
          </a:xfrm>
        </p:grpSpPr>
        <p:pic>
          <p:nvPicPr>
            <p:cNvPr id="92" name="Picture 1" descr="KAUSTLogo.jpg"/>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9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94" name="TextBox 93"/>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58" name="Group 57"/>
          <p:cNvGrpSpPr/>
          <p:nvPr/>
        </p:nvGrpSpPr>
        <p:grpSpPr>
          <a:xfrm>
            <a:off x="395536" y="26958"/>
            <a:ext cx="8178296" cy="702070"/>
            <a:chOff x="395536" y="26958"/>
            <a:chExt cx="8178296" cy="702070"/>
          </a:xfrm>
        </p:grpSpPr>
        <p:sp>
          <p:nvSpPr>
            <p:cNvPr id="59"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0"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61"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74"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75"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tx1">
                      <a:lumMod val="50000"/>
                      <a:lumOff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76"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77"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80"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81"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82"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83"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BRUVS/</a:t>
              </a:r>
            </a:p>
            <a:p>
              <a:r>
                <a:rPr lang="en-GB" sz="1600" b="1" dirty="0" err="1" smtClean="0">
                  <a:solidFill>
                    <a:srgbClr val="D50845"/>
                  </a:solidFill>
                </a:rPr>
                <a:t>Longlines</a:t>
              </a:r>
              <a:endParaRPr lang="en-GB" sz="1600" b="1" dirty="0" smtClean="0">
                <a:solidFill>
                  <a:srgbClr val="D50845"/>
                </a:solidFill>
              </a:endParaRPr>
            </a:p>
          </p:txBody>
        </p:sp>
        <p:sp>
          <p:nvSpPr>
            <p:cNvPr id="84"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grpSp>
        <p:nvGrpSpPr>
          <p:cNvPr id="32" name="Group 31"/>
          <p:cNvGrpSpPr/>
          <p:nvPr/>
        </p:nvGrpSpPr>
        <p:grpSpPr>
          <a:xfrm>
            <a:off x="1259640" y="2067694"/>
            <a:ext cx="648064" cy="779609"/>
            <a:chOff x="1259640" y="2067694"/>
            <a:chExt cx="648064" cy="779609"/>
          </a:xfrm>
        </p:grpSpPr>
        <p:sp>
          <p:nvSpPr>
            <p:cNvPr id="41" name="Oval 40"/>
            <p:cNvSpPr/>
            <p:nvPr/>
          </p:nvSpPr>
          <p:spPr>
            <a:xfrm flipV="1">
              <a:off x="1494368" y="2793303"/>
              <a:ext cx="72000" cy="54000"/>
            </a:xfrm>
            <a:prstGeom prst="ellipse">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30"/>
            <p:cNvGrpSpPr/>
            <p:nvPr/>
          </p:nvGrpSpPr>
          <p:grpSpPr>
            <a:xfrm>
              <a:off x="1259640" y="2067694"/>
              <a:ext cx="648064" cy="472153"/>
              <a:chOff x="1259640" y="2067694"/>
              <a:chExt cx="648064" cy="472153"/>
            </a:xfrm>
          </p:grpSpPr>
          <p:sp>
            <p:nvSpPr>
              <p:cNvPr id="39" name="Oval 38"/>
              <p:cNvSpPr/>
              <p:nvPr/>
            </p:nvSpPr>
            <p:spPr>
              <a:xfrm flipV="1">
                <a:off x="1259640" y="2301726"/>
                <a:ext cx="72000" cy="54000"/>
              </a:xfrm>
              <a:prstGeom prst="ellipse">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1" name="Picture 1" descr="KAUSTLogo.jpg"/>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435551" y="2067694"/>
                <a:ext cx="472153" cy="472153"/>
              </a:xfrm>
              <a:prstGeom prst="roundRect">
                <a:avLst>
                  <a:gd name="adj" fmla="val 8594"/>
                </a:avLst>
              </a:prstGeom>
              <a:solidFill>
                <a:srgbClr val="FFFFFF">
                  <a:shade val="85000"/>
                </a:srgbClr>
              </a:solid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87" name="Straight Connector 86"/>
          <p:cNvCxnSpPr/>
          <p:nvPr/>
        </p:nvCxnSpPr>
        <p:spPr>
          <a:xfrm>
            <a:off x="704134" y="4191930"/>
            <a:ext cx="288000" cy="0"/>
          </a:xfrm>
          <a:prstGeom prst="line">
            <a:avLst/>
          </a:prstGeom>
          <a:ln w="22225" cap="flat">
            <a:solidFill>
              <a:schemeClr val="tx1"/>
            </a:solidFill>
            <a:headEnd type="diamond"/>
            <a:tailEnd type="diamond"/>
          </a:ln>
        </p:spPr>
        <p:style>
          <a:lnRef idx="2">
            <a:schemeClr val="accent1"/>
          </a:lnRef>
          <a:fillRef idx="0">
            <a:schemeClr val="accent1"/>
          </a:fillRef>
          <a:effectRef idx="1">
            <a:schemeClr val="accent1"/>
          </a:effectRef>
          <a:fontRef idx="minor">
            <a:schemeClr val="tx1"/>
          </a:fontRef>
        </p:style>
      </p:cxnSp>
      <p:sp>
        <p:nvSpPr>
          <p:cNvPr id="88" name="TextBox 87"/>
          <p:cNvSpPr txBox="1">
            <a:spLocks noChangeAspect="1"/>
          </p:cNvSpPr>
          <p:nvPr/>
        </p:nvSpPr>
        <p:spPr>
          <a:xfrm>
            <a:off x="490224" y="4189943"/>
            <a:ext cx="720080" cy="246221"/>
          </a:xfrm>
          <a:prstGeom prst="rect">
            <a:avLst/>
          </a:prstGeom>
          <a:noFill/>
        </p:spPr>
        <p:txBody>
          <a:bodyPr wrap="square" rtlCol="0">
            <a:spAutoFit/>
          </a:bodyPr>
          <a:lstStyle/>
          <a:p>
            <a:r>
              <a:rPr lang="en-US" sz="1000" dirty="0" smtClean="0"/>
              <a:t>200 km    </a:t>
            </a:r>
            <a:endParaRPr lang="en-US" sz="1000" dirty="0"/>
          </a:p>
        </p:txBody>
      </p:sp>
      <p:grpSp>
        <p:nvGrpSpPr>
          <p:cNvPr id="18" name="Group 17"/>
          <p:cNvGrpSpPr/>
          <p:nvPr/>
        </p:nvGrpSpPr>
        <p:grpSpPr>
          <a:xfrm>
            <a:off x="717532" y="1042198"/>
            <a:ext cx="5476632" cy="2033608"/>
            <a:chOff x="672228" y="1101042"/>
            <a:chExt cx="5476632" cy="2033608"/>
          </a:xfrm>
        </p:grpSpPr>
        <p:pic>
          <p:nvPicPr>
            <p:cNvPr id="10" name="Picture 9" descr="Muraene_0006.jpg"/>
            <p:cNvPicPr>
              <a:picLocks noChangeAspect="1"/>
            </p:cNvPicPr>
            <p:nvPr/>
          </p:nvPicPr>
          <p:blipFill rotWithShape="1">
            <a:blip r:embed="rId14">
              <a:extLst>
                <a:ext uri="{28A0092B-C50C-407E-A947-70E740481C1C}">
                  <a14:useLocalDpi xmlns:a14="http://schemas.microsoft.com/office/drawing/2010/main" val="0"/>
                </a:ext>
              </a:extLst>
            </a:blip>
            <a:srcRect l="30619" t="6221" r="30689" b="12753"/>
            <a:stretch/>
          </p:blipFill>
          <p:spPr>
            <a:xfrm>
              <a:off x="2859116" y="1154268"/>
              <a:ext cx="974916" cy="1148400"/>
            </a:xfrm>
            <a:prstGeom prst="roundRect">
              <a:avLst>
                <a:gd name="adj" fmla="val 8594"/>
              </a:avLst>
            </a:prstGeom>
            <a:solidFill>
              <a:srgbClr val="FFFFFF">
                <a:shade val="85000"/>
              </a:srgbClr>
            </a:solidFill>
            <a:ln>
              <a:noFill/>
            </a:ln>
            <a:effectLst/>
          </p:spPr>
        </p:pic>
        <p:pic>
          <p:nvPicPr>
            <p:cNvPr id="12" name="Picture 11" descr="fischeviele_0002.jpg"/>
            <p:cNvPicPr>
              <a:picLocks noChangeAspect="1"/>
            </p:cNvPicPr>
            <p:nvPr/>
          </p:nvPicPr>
          <p:blipFill rotWithShape="1">
            <a:blip r:embed="rId15">
              <a:extLst>
                <a:ext uri="{28A0092B-C50C-407E-A947-70E740481C1C}">
                  <a14:useLocalDpi xmlns:a14="http://schemas.microsoft.com/office/drawing/2010/main" val="0"/>
                </a:ext>
              </a:extLst>
            </a:blip>
            <a:srcRect r="28994"/>
            <a:stretch/>
          </p:blipFill>
          <p:spPr>
            <a:xfrm>
              <a:off x="3826970" y="1141804"/>
              <a:ext cx="1449659" cy="1148400"/>
            </a:xfrm>
            <a:prstGeom prst="roundRect">
              <a:avLst>
                <a:gd name="adj" fmla="val 8594"/>
              </a:avLst>
            </a:prstGeom>
            <a:solidFill>
              <a:srgbClr val="FFFFFF">
                <a:shade val="85000"/>
              </a:srgbClr>
            </a:solidFill>
            <a:ln>
              <a:noFill/>
            </a:ln>
            <a:effectLst/>
          </p:spPr>
        </p:pic>
        <p:pic>
          <p:nvPicPr>
            <p:cNvPr id="17" name="Picture 16" descr="Muraene_0004.jpg"/>
            <p:cNvPicPr>
              <a:picLocks noChangeAspect="1"/>
            </p:cNvPicPr>
            <p:nvPr/>
          </p:nvPicPr>
          <p:blipFill rotWithShape="1">
            <a:blip r:embed="rId16">
              <a:extLst>
                <a:ext uri="{28A0092B-C50C-407E-A947-70E740481C1C}">
                  <a14:useLocalDpi xmlns:a14="http://schemas.microsoft.com/office/drawing/2010/main" val="0"/>
                </a:ext>
              </a:extLst>
            </a:blip>
            <a:srcRect l="42152" t="32679" r="28829"/>
            <a:stretch/>
          </p:blipFill>
          <p:spPr>
            <a:xfrm>
              <a:off x="5268820" y="1130599"/>
              <a:ext cx="880040" cy="1148400"/>
            </a:xfrm>
            <a:prstGeom prst="roundRect">
              <a:avLst>
                <a:gd name="adj" fmla="val 8594"/>
              </a:avLst>
            </a:prstGeom>
            <a:solidFill>
              <a:srgbClr val="FFFFFF">
                <a:shade val="85000"/>
              </a:srgbClr>
            </a:solidFill>
            <a:ln>
              <a:noFill/>
            </a:ln>
            <a:effectLst/>
          </p:spPr>
        </p:pic>
        <p:sp>
          <p:nvSpPr>
            <p:cNvPr id="8" name="Oval 7"/>
            <p:cNvSpPr/>
            <p:nvPr/>
          </p:nvSpPr>
          <p:spPr>
            <a:xfrm rot="19820037">
              <a:off x="872276" y="1101042"/>
              <a:ext cx="404679" cy="2033608"/>
            </a:xfrm>
            <a:prstGeom prst="ellipse">
              <a:avLst/>
            </a:prstGeom>
            <a:noFill/>
            <a:ln w="31750">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9" name="Straight Connector 48"/>
            <p:cNvCxnSpPr/>
            <p:nvPr/>
          </p:nvCxnSpPr>
          <p:spPr>
            <a:xfrm flipV="1">
              <a:off x="1596992" y="2283718"/>
              <a:ext cx="1296144" cy="695528"/>
            </a:xfrm>
            <a:prstGeom prst="line">
              <a:avLst/>
            </a:prstGeom>
            <a:ln>
              <a:solidFill>
                <a:schemeClr val="tx1">
                  <a:lumMod val="65000"/>
                  <a:lumOff val="3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672228" y="1203598"/>
              <a:ext cx="2243588" cy="35158"/>
            </a:xfrm>
            <a:prstGeom prst="line">
              <a:avLst/>
            </a:prstGeom>
            <a:ln>
              <a:solidFill>
                <a:schemeClr val="tx1">
                  <a:lumMod val="65000"/>
                  <a:lumOff val="35000"/>
                </a:schemeClr>
              </a:solidFill>
              <a:prstDash val="sysDash"/>
            </a:ln>
          </p:spPr>
          <p:style>
            <a:lnRef idx="2">
              <a:schemeClr val="accent1"/>
            </a:lnRef>
            <a:fillRef idx="0">
              <a:schemeClr val="accent1"/>
            </a:fillRef>
            <a:effectRef idx="1">
              <a:schemeClr val="accent1"/>
            </a:effectRef>
            <a:fontRef idx="minor">
              <a:schemeClr val="tx1"/>
            </a:fontRef>
          </p:style>
        </p:cxnSp>
      </p:grpSp>
    </p:spTree>
    <p:custDataLst>
      <p:tags r:id="rId1"/>
    </p:custDataLst>
    <p:extLst>
      <p:ext uri="{BB962C8B-B14F-4D97-AF65-F5344CB8AC3E}">
        <p14:creationId xmlns:p14="http://schemas.microsoft.com/office/powerpoint/2010/main" val="2014431106"/>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sp>
        <p:nvSpPr>
          <p:cNvPr id="46" name="TextBox 45"/>
          <p:cNvSpPr txBox="1"/>
          <p:nvPr/>
        </p:nvSpPr>
        <p:spPr>
          <a:xfrm rot="16200000">
            <a:off x="-1129986" y="2312463"/>
            <a:ext cx="2700300" cy="338554"/>
          </a:xfrm>
          <a:prstGeom prst="rect">
            <a:avLst/>
          </a:prstGeom>
          <a:noFill/>
        </p:spPr>
        <p:txBody>
          <a:bodyPr wrap="square" rtlCol="0">
            <a:spAutoFit/>
          </a:bodyPr>
          <a:lstStyle/>
          <a:p>
            <a:r>
              <a:rPr lang="en-US" sz="1600" dirty="0" smtClean="0"/>
              <a:t>Number of sharks per hour</a:t>
            </a:r>
            <a:endParaRPr lang="en-US" sz="1600" dirty="0"/>
          </a:p>
        </p:txBody>
      </p:sp>
      <p:cxnSp>
        <p:nvCxnSpPr>
          <p:cNvPr id="51" name="Straight Connector 50"/>
          <p:cNvCxnSpPr/>
          <p:nvPr/>
        </p:nvCxnSpPr>
        <p:spPr>
          <a:xfrm>
            <a:off x="2699793" y="1862703"/>
            <a:ext cx="0" cy="1836204"/>
          </a:xfrm>
          <a:prstGeom prst="line">
            <a:avLst/>
          </a:prstGeom>
          <a:ln w="3175" cmpd="sng">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609989" y="1862703"/>
            <a:ext cx="0" cy="1836204"/>
          </a:xfrm>
          <a:prstGeom prst="line">
            <a:avLst/>
          </a:prstGeom>
          <a:ln w="3175" cmpd="sng">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6478229" y="1862703"/>
            <a:ext cx="0" cy="1836204"/>
          </a:xfrm>
          <a:prstGeom prst="line">
            <a:avLst/>
          </a:prstGeom>
          <a:ln w="3175" cmpd="sng">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7884368" y="2553749"/>
            <a:ext cx="1080120" cy="954105"/>
            <a:chOff x="9396536" y="2427734"/>
            <a:chExt cx="1080120" cy="954105"/>
          </a:xfrm>
        </p:grpSpPr>
        <p:cxnSp>
          <p:nvCxnSpPr>
            <p:cNvPr id="56" name="Straight Arrow Connector 55"/>
            <p:cNvCxnSpPr/>
            <p:nvPr/>
          </p:nvCxnSpPr>
          <p:spPr>
            <a:xfrm flipH="1">
              <a:off x="9504040" y="3057803"/>
              <a:ext cx="216024" cy="32403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9396536" y="2427734"/>
              <a:ext cx="1080120" cy="923330"/>
            </a:xfrm>
            <a:prstGeom prst="rect">
              <a:avLst/>
            </a:prstGeom>
            <a:noFill/>
            <a:ln>
              <a:noFill/>
            </a:ln>
          </p:spPr>
          <p:txBody>
            <a:bodyPr wrap="square" rtlCol="0">
              <a:spAutoFit/>
            </a:bodyPr>
            <a:lstStyle/>
            <a:p>
              <a:r>
                <a:rPr lang="en-US" dirty="0" smtClean="0">
                  <a:solidFill>
                    <a:srgbClr val="FF0000"/>
                  </a:solidFill>
                </a:rPr>
                <a:t>CPUE: 0.04</a:t>
              </a:r>
              <a:endParaRPr lang="en-US" dirty="0">
                <a:solidFill>
                  <a:srgbClr val="FF0000"/>
                </a:solidFill>
              </a:endParaRPr>
            </a:p>
            <a:p>
              <a:endParaRPr lang="en-US" dirty="0">
                <a:solidFill>
                  <a:srgbClr val="FF0000"/>
                </a:solidFill>
              </a:endParaRPr>
            </a:p>
          </p:txBody>
        </p:sp>
      </p:grpSp>
      <p:sp>
        <p:nvSpPr>
          <p:cNvPr id="59" name="TextBox 58"/>
          <p:cNvSpPr txBox="1"/>
          <p:nvPr/>
        </p:nvSpPr>
        <p:spPr>
          <a:xfrm>
            <a:off x="720992" y="3752913"/>
            <a:ext cx="8352928" cy="369332"/>
          </a:xfrm>
          <a:prstGeom prst="rect">
            <a:avLst/>
          </a:prstGeom>
          <a:noFill/>
        </p:spPr>
        <p:txBody>
          <a:bodyPr wrap="square" rtlCol="0">
            <a:spAutoFit/>
          </a:bodyPr>
          <a:lstStyle/>
          <a:p>
            <a:pPr algn="l"/>
            <a:r>
              <a:rPr lang="en-US" sz="1600" i="1" dirty="0" err="1"/>
              <a:t>u</a:t>
            </a:r>
            <a:r>
              <a:rPr lang="en-US" sz="1600" i="1" dirty="0" err="1" smtClean="0"/>
              <a:t>nfished</a:t>
            </a:r>
            <a:r>
              <a:rPr lang="en-US" sz="1600" i="1" dirty="0" smtClean="0"/>
              <a:t>       fished      </a:t>
            </a:r>
            <a:r>
              <a:rPr lang="en-US" sz="1600" i="1" dirty="0" err="1" smtClean="0"/>
              <a:t>unfished</a:t>
            </a:r>
            <a:r>
              <a:rPr lang="en-US" sz="1600" i="1" dirty="0" smtClean="0"/>
              <a:t>     fished      </a:t>
            </a:r>
            <a:r>
              <a:rPr lang="en-US" dirty="0" smtClean="0"/>
              <a:t> </a:t>
            </a:r>
            <a:r>
              <a:rPr lang="en-US" sz="1600" i="1" dirty="0" smtClean="0"/>
              <a:t> </a:t>
            </a:r>
            <a:r>
              <a:rPr lang="en-US" sz="1600" i="1" dirty="0" err="1" smtClean="0"/>
              <a:t>unfished</a:t>
            </a:r>
            <a:r>
              <a:rPr lang="en-US" sz="1600" i="1" dirty="0" smtClean="0"/>
              <a:t>    fished</a:t>
            </a:r>
            <a:endParaRPr lang="en-US" dirty="0"/>
          </a:p>
        </p:txBody>
      </p:sp>
      <p:cxnSp>
        <p:nvCxnSpPr>
          <p:cNvPr id="60" name="Straight Connector 59"/>
          <p:cNvCxnSpPr/>
          <p:nvPr/>
        </p:nvCxnSpPr>
        <p:spPr>
          <a:xfrm>
            <a:off x="755577" y="3718896"/>
            <a:ext cx="7992888" cy="0"/>
          </a:xfrm>
          <a:prstGeom prst="line">
            <a:avLst/>
          </a:prstGeom>
          <a:ln w="1270" cmpd="sng">
            <a:solidFill>
              <a:schemeClr val="bg1">
                <a:lumMod val="5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846297" y="3721730"/>
            <a:ext cx="0" cy="54006"/>
          </a:xfrm>
          <a:prstGeom prst="line">
            <a:avLst/>
          </a:prstGeom>
          <a:ln w="63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8748465" y="3718896"/>
            <a:ext cx="0" cy="54006"/>
          </a:xfrm>
          <a:prstGeom prst="line">
            <a:avLst/>
          </a:prstGeom>
          <a:ln w="63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aphicFrame>
        <p:nvGraphicFramePr>
          <p:cNvPr id="34" name="Chart 33"/>
          <p:cNvGraphicFramePr>
            <a:graphicFrameLocks/>
          </p:cNvGraphicFramePr>
          <p:nvPr>
            <p:extLst>
              <p:ext uri="{D42A27DB-BD31-4B8C-83A1-F6EECF244321}">
                <p14:modId xmlns:p14="http://schemas.microsoft.com/office/powerpoint/2010/main" val="567327965"/>
              </p:ext>
            </p:extLst>
          </p:nvPr>
        </p:nvGraphicFramePr>
        <p:xfrm>
          <a:off x="358113" y="963741"/>
          <a:ext cx="8208912" cy="2916324"/>
        </p:xfrm>
        <a:graphic>
          <a:graphicData uri="http://schemas.openxmlformats.org/drawingml/2006/chart">
            <c:chart xmlns:c="http://schemas.openxmlformats.org/drawingml/2006/chart" xmlns:r="http://schemas.openxmlformats.org/officeDocument/2006/relationships" r:id="rId4"/>
          </a:graphicData>
        </a:graphic>
      </p:graphicFrame>
      <p:sp>
        <p:nvSpPr>
          <p:cNvPr id="47" name="TextBox 46"/>
          <p:cNvSpPr txBox="1"/>
          <p:nvPr/>
        </p:nvSpPr>
        <p:spPr>
          <a:xfrm>
            <a:off x="755577" y="1065633"/>
            <a:ext cx="1944216" cy="369332"/>
          </a:xfrm>
          <a:prstGeom prst="rect">
            <a:avLst/>
          </a:prstGeom>
          <a:noFill/>
        </p:spPr>
        <p:txBody>
          <a:bodyPr wrap="square" rtlCol="0">
            <a:spAutoFit/>
          </a:bodyPr>
          <a:lstStyle/>
          <a:p>
            <a:r>
              <a:rPr lang="en-US" dirty="0" smtClean="0"/>
              <a:t>Australia</a:t>
            </a:r>
            <a:endParaRPr lang="en-US" dirty="0"/>
          </a:p>
        </p:txBody>
      </p:sp>
      <p:sp>
        <p:nvSpPr>
          <p:cNvPr id="49" name="TextBox 48"/>
          <p:cNvSpPr txBox="1"/>
          <p:nvPr/>
        </p:nvSpPr>
        <p:spPr>
          <a:xfrm>
            <a:off x="4572001" y="1065633"/>
            <a:ext cx="1944216" cy="369332"/>
          </a:xfrm>
          <a:prstGeom prst="rect">
            <a:avLst/>
          </a:prstGeom>
          <a:noFill/>
        </p:spPr>
        <p:txBody>
          <a:bodyPr wrap="square" rtlCol="0">
            <a:spAutoFit/>
          </a:bodyPr>
          <a:lstStyle/>
          <a:p>
            <a:r>
              <a:rPr lang="en-US" dirty="0" smtClean="0"/>
              <a:t>Marianna Islands</a:t>
            </a:r>
            <a:endParaRPr lang="en-US" dirty="0"/>
          </a:p>
        </p:txBody>
      </p:sp>
      <p:sp>
        <p:nvSpPr>
          <p:cNvPr id="53" name="TextBox 52"/>
          <p:cNvSpPr txBox="1"/>
          <p:nvPr/>
        </p:nvSpPr>
        <p:spPr>
          <a:xfrm>
            <a:off x="3306471" y="1072602"/>
            <a:ext cx="720081" cy="369332"/>
          </a:xfrm>
          <a:prstGeom prst="rect">
            <a:avLst/>
          </a:prstGeom>
          <a:noFill/>
        </p:spPr>
        <p:txBody>
          <a:bodyPr wrap="square" rtlCol="0">
            <a:spAutoFit/>
          </a:bodyPr>
          <a:lstStyle/>
          <a:p>
            <a:r>
              <a:rPr lang="en-US" dirty="0" smtClean="0"/>
              <a:t>Fiji</a:t>
            </a:r>
            <a:endParaRPr lang="en-US" dirty="0"/>
          </a:p>
        </p:txBody>
      </p:sp>
      <p:sp>
        <p:nvSpPr>
          <p:cNvPr id="5" name="TextBox 4"/>
          <p:cNvSpPr txBox="1"/>
          <p:nvPr/>
        </p:nvSpPr>
        <p:spPr>
          <a:xfrm>
            <a:off x="6399412" y="1065633"/>
            <a:ext cx="1224136" cy="369332"/>
          </a:xfrm>
          <a:prstGeom prst="rect">
            <a:avLst/>
          </a:prstGeom>
          <a:noFill/>
        </p:spPr>
        <p:txBody>
          <a:bodyPr wrap="square" rtlCol="0">
            <a:spAutoFit/>
          </a:bodyPr>
          <a:lstStyle/>
          <a:p>
            <a:r>
              <a:rPr lang="en-US" dirty="0"/>
              <a:t>Bahamas</a:t>
            </a:r>
          </a:p>
        </p:txBody>
      </p:sp>
      <p:sp>
        <p:nvSpPr>
          <p:cNvPr id="6" name="TextBox 5"/>
          <p:cNvSpPr txBox="1"/>
          <p:nvPr/>
        </p:nvSpPr>
        <p:spPr>
          <a:xfrm>
            <a:off x="7524893" y="1054294"/>
            <a:ext cx="1080119" cy="369332"/>
          </a:xfrm>
          <a:prstGeom prst="rect">
            <a:avLst/>
          </a:prstGeom>
          <a:noFill/>
        </p:spPr>
        <p:txBody>
          <a:bodyPr wrap="square" rtlCol="0">
            <a:spAutoFit/>
          </a:bodyPr>
          <a:lstStyle/>
          <a:p>
            <a:r>
              <a:rPr lang="en-US" dirty="0"/>
              <a:t>Red </a:t>
            </a:r>
            <a:r>
              <a:rPr lang="en-US" dirty="0" smtClean="0"/>
              <a:t>Sea</a:t>
            </a:r>
            <a:endParaRPr lang="en-US" dirty="0"/>
          </a:p>
        </p:txBody>
      </p:sp>
      <p:sp>
        <p:nvSpPr>
          <p:cNvPr id="39" name="TextBox 38"/>
          <p:cNvSpPr txBox="1"/>
          <p:nvPr/>
        </p:nvSpPr>
        <p:spPr>
          <a:xfrm>
            <a:off x="-288032" y="4245936"/>
            <a:ext cx="7524328" cy="246221"/>
          </a:xfrm>
          <a:prstGeom prst="rect">
            <a:avLst/>
          </a:prstGeom>
          <a:noFill/>
        </p:spPr>
        <p:txBody>
          <a:bodyPr wrap="square" rtlCol="0">
            <a:spAutoFit/>
          </a:bodyPr>
          <a:lstStyle/>
          <a:p>
            <a:r>
              <a:rPr lang="en-US" sz="1000" dirty="0" smtClean="0"/>
              <a:t>References: </a:t>
            </a:r>
            <a:r>
              <a:rPr lang="en-US" sz="1000" dirty="0" err="1" smtClean="0"/>
              <a:t>Meekan</a:t>
            </a:r>
            <a:r>
              <a:rPr lang="en-US" sz="1000" dirty="0" smtClean="0"/>
              <a:t> et al. 2006; </a:t>
            </a:r>
            <a:r>
              <a:rPr lang="en-US" sz="1000" dirty="0" err="1" smtClean="0"/>
              <a:t>Goetze</a:t>
            </a:r>
            <a:r>
              <a:rPr lang="en-US" sz="1000" dirty="0" smtClean="0"/>
              <a:t> and </a:t>
            </a:r>
            <a:r>
              <a:rPr lang="en-US" sz="1000" dirty="0" err="1" smtClean="0"/>
              <a:t>Fullwod</a:t>
            </a:r>
            <a:r>
              <a:rPr lang="en-US" sz="1000" dirty="0" smtClean="0"/>
              <a:t>, Coral Reefs (submitted); </a:t>
            </a:r>
            <a:r>
              <a:rPr lang="en-US" sz="1000" dirty="0" err="1"/>
              <a:t>Lindfield</a:t>
            </a:r>
            <a:r>
              <a:rPr lang="en-US" sz="1000" dirty="0"/>
              <a:t> </a:t>
            </a:r>
            <a:r>
              <a:rPr lang="en-US" sz="1000" dirty="0" smtClean="0"/>
              <a:t>unpublished; </a:t>
            </a:r>
            <a:r>
              <a:rPr lang="en-US" sz="1000" dirty="0"/>
              <a:t>Brooks et al. </a:t>
            </a:r>
            <a:r>
              <a:rPr lang="en-US" sz="1000" dirty="0" smtClean="0"/>
              <a:t>2011</a:t>
            </a:r>
            <a:endParaRPr lang="en-US" sz="1000" dirty="0"/>
          </a:p>
        </p:txBody>
      </p:sp>
      <p:grpSp>
        <p:nvGrpSpPr>
          <p:cNvPr id="40" name="Group 39"/>
          <p:cNvGrpSpPr/>
          <p:nvPr/>
        </p:nvGrpSpPr>
        <p:grpSpPr>
          <a:xfrm>
            <a:off x="395536" y="26958"/>
            <a:ext cx="8178296" cy="702070"/>
            <a:chOff x="395536" y="26958"/>
            <a:chExt cx="8178296" cy="702070"/>
          </a:xfrm>
        </p:grpSpPr>
        <p:sp>
          <p:nvSpPr>
            <p:cNvPr id="41"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42"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43"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4"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45"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tx1">
                      <a:lumMod val="50000"/>
                      <a:lumOff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48"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50"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74"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75"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76"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77"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BRUVS/</a:t>
              </a:r>
            </a:p>
            <a:p>
              <a:r>
                <a:rPr lang="en-GB" sz="1600" b="1" dirty="0" err="1" smtClean="0">
                  <a:solidFill>
                    <a:srgbClr val="D50845"/>
                  </a:solidFill>
                </a:rPr>
                <a:t>Longlines</a:t>
              </a:r>
              <a:endParaRPr lang="en-GB" sz="1600" b="1" dirty="0" smtClean="0">
                <a:solidFill>
                  <a:srgbClr val="D50845"/>
                </a:solidFill>
              </a:endParaRPr>
            </a:p>
          </p:txBody>
        </p:sp>
        <p:sp>
          <p:nvSpPr>
            <p:cNvPr id="83"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grpSp>
        <p:nvGrpSpPr>
          <p:cNvPr id="88" name="Group 87"/>
          <p:cNvGrpSpPr/>
          <p:nvPr/>
        </p:nvGrpSpPr>
        <p:grpSpPr>
          <a:xfrm>
            <a:off x="-2492" y="4487478"/>
            <a:ext cx="9160324" cy="748570"/>
            <a:chOff x="-2492" y="4487476"/>
            <a:chExt cx="9160324" cy="748570"/>
          </a:xfrm>
        </p:grpSpPr>
        <p:pic>
          <p:nvPicPr>
            <p:cNvPr id="89" name="Picture 1" descr="KAUSTLogo.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8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91" name="TextBox 90"/>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spTree>
    <p:custDataLst>
      <p:tags r:id="rId1"/>
    </p:custDataLst>
    <p:extLst>
      <p:ext uri="{BB962C8B-B14F-4D97-AF65-F5344CB8AC3E}">
        <p14:creationId xmlns:p14="http://schemas.microsoft.com/office/powerpoint/2010/main" val="2982280659"/>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aphicFrame>
        <p:nvGraphicFramePr>
          <p:cNvPr id="20" name="Chart 19"/>
          <p:cNvGraphicFramePr>
            <a:graphicFrameLocks/>
          </p:cNvGraphicFramePr>
          <p:nvPr>
            <p:extLst>
              <p:ext uri="{D42A27DB-BD31-4B8C-83A1-F6EECF244321}">
                <p14:modId xmlns:p14="http://schemas.microsoft.com/office/powerpoint/2010/main" val="2478648155"/>
              </p:ext>
            </p:extLst>
          </p:nvPr>
        </p:nvGraphicFramePr>
        <p:xfrm>
          <a:off x="592284" y="1220754"/>
          <a:ext cx="5472608" cy="2867490"/>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p:cNvSpPr txBox="1"/>
          <p:nvPr/>
        </p:nvSpPr>
        <p:spPr>
          <a:xfrm rot="16200000">
            <a:off x="-881736" y="2302590"/>
            <a:ext cx="2484277" cy="646331"/>
          </a:xfrm>
          <a:prstGeom prst="rect">
            <a:avLst/>
          </a:prstGeom>
          <a:noFill/>
        </p:spPr>
        <p:txBody>
          <a:bodyPr wrap="square" rtlCol="0">
            <a:spAutoFit/>
          </a:bodyPr>
          <a:lstStyle/>
          <a:p>
            <a:r>
              <a:rPr lang="en-US" dirty="0"/>
              <a:t>Number of sharks hook</a:t>
            </a:r>
            <a:r>
              <a:rPr lang="en-US" baseline="30000" dirty="0" smtClean="0"/>
              <a:t>-1 </a:t>
            </a:r>
            <a:r>
              <a:rPr lang="en-US" dirty="0" smtClean="0"/>
              <a:t>h</a:t>
            </a:r>
            <a:r>
              <a:rPr lang="en-US" baseline="30000" dirty="0" smtClean="0"/>
              <a:t>-</a:t>
            </a:r>
            <a:r>
              <a:rPr lang="en-US" baseline="30000" dirty="0"/>
              <a:t>1</a:t>
            </a:r>
          </a:p>
        </p:txBody>
      </p:sp>
      <p:sp>
        <p:nvSpPr>
          <p:cNvPr id="36" name="TextBox 35"/>
          <p:cNvSpPr txBox="1"/>
          <p:nvPr/>
        </p:nvSpPr>
        <p:spPr>
          <a:xfrm>
            <a:off x="0" y="4245939"/>
            <a:ext cx="5076056" cy="246221"/>
          </a:xfrm>
          <a:prstGeom prst="rect">
            <a:avLst/>
          </a:prstGeom>
          <a:noFill/>
        </p:spPr>
        <p:txBody>
          <a:bodyPr wrap="square" rtlCol="0">
            <a:spAutoFit/>
          </a:bodyPr>
          <a:lstStyle/>
          <a:p>
            <a:pPr algn="l"/>
            <a:r>
              <a:rPr lang="en-US" sz="1000" dirty="0" smtClean="0"/>
              <a:t>References: </a:t>
            </a:r>
            <a:r>
              <a:rPr lang="en-US" sz="1000" dirty="0" err="1"/>
              <a:t>Pikitch</a:t>
            </a:r>
            <a:r>
              <a:rPr lang="en-US" sz="1000" dirty="0"/>
              <a:t> et al. </a:t>
            </a:r>
            <a:r>
              <a:rPr lang="en-US" sz="1000" dirty="0" smtClean="0"/>
              <a:t>2005; </a:t>
            </a:r>
            <a:r>
              <a:rPr lang="en-US" sz="1000" dirty="0"/>
              <a:t>Dale et al. </a:t>
            </a:r>
            <a:r>
              <a:rPr lang="en-US" sz="1000" dirty="0" smtClean="0"/>
              <a:t>2011; </a:t>
            </a:r>
            <a:r>
              <a:rPr lang="en-US" sz="1000" dirty="0"/>
              <a:t>Brooks et al. </a:t>
            </a:r>
            <a:r>
              <a:rPr lang="en-US" sz="1000" dirty="0" smtClean="0"/>
              <a:t>2011</a:t>
            </a:r>
            <a:endParaRPr lang="en-US" sz="1000" dirty="0"/>
          </a:p>
        </p:txBody>
      </p:sp>
      <p:pic>
        <p:nvPicPr>
          <p:cNvPr id="3" name="Picture 2" descr="DSC_0220.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0199" y="843558"/>
            <a:ext cx="2376257" cy="3547447"/>
          </a:xfrm>
          <a:prstGeom prst="roundRect">
            <a:avLst>
              <a:gd name="adj" fmla="val 8594"/>
            </a:avLst>
          </a:prstGeom>
          <a:solidFill>
            <a:srgbClr val="FFFFFF">
              <a:shade val="85000"/>
            </a:srgbClr>
          </a:solidFill>
          <a:ln>
            <a:noFill/>
          </a:ln>
          <a:effectLst/>
        </p:spPr>
      </p:pic>
      <p:grpSp>
        <p:nvGrpSpPr>
          <p:cNvPr id="48" name="Group 47"/>
          <p:cNvGrpSpPr/>
          <p:nvPr/>
        </p:nvGrpSpPr>
        <p:grpSpPr>
          <a:xfrm>
            <a:off x="-2492" y="4487478"/>
            <a:ext cx="9160324" cy="748570"/>
            <a:chOff x="-2492" y="4487476"/>
            <a:chExt cx="9160324" cy="748570"/>
          </a:xfrm>
        </p:grpSpPr>
        <p:pic>
          <p:nvPicPr>
            <p:cNvPr id="49" name="Picture 1" descr="KAUSTLogo.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4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51" name="TextBox 50"/>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25" name="Group 24"/>
          <p:cNvGrpSpPr/>
          <p:nvPr/>
        </p:nvGrpSpPr>
        <p:grpSpPr>
          <a:xfrm>
            <a:off x="395536" y="26958"/>
            <a:ext cx="8178296" cy="702070"/>
            <a:chOff x="395536" y="26958"/>
            <a:chExt cx="8178296" cy="702070"/>
          </a:xfrm>
        </p:grpSpPr>
        <p:sp>
          <p:nvSpPr>
            <p:cNvPr id="26"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27"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28"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29"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0"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tx1">
                      <a:lumMod val="50000"/>
                      <a:lumOff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31"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32"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33"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52"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53"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54"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BRUVS/</a:t>
              </a:r>
            </a:p>
            <a:p>
              <a:r>
                <a:rPr lang="en-GB" sz="1600" b="1" dirty="0" err="1" smtClean="0">
                  <a:solidFill>
                    <a:srgbClr val="D50845"/>
                  </a:solidFill>
                </a:rPr>
                <a:t>Longlines</a:t>
              </a:r>
              <a:endParaRPr lang="en-GB" sz="1600" b="1" dirty="0" smtClean="0">
                <a:solidFill>
                  <a:srgbClr val="D50845"/>
                </a:solidFill>
              </a:endParaRPr>
            </a:p>
          </p:txBody>
        </p:sp>
        <p:sp>
          <p:nvSpPr>
            <p:cNvPr id="55"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spTree>
    <p:custDataLst>
      <p:tags r:id="rId1"/>
    </p:custDataLst>
    <p:extLst>
      <p:ext uri="{BB962C8B-B14F-4D97-AF65-F5344CB8AC3E}">
        <p14:creationId xmlns:p14="http://schemas.microsoft.com/office/powerpoint/2010/main" val="3660936927"/>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graphicFrame>
        <p:nvGraphicFramePr>
          <p:cNvPr id="20" name="Chart 19"/>
          <p:cNvGraphicFramePr>
            <a:graphicFrameLocks/>
          </p:cNvGraphicFramePr>
          <p:nvPr>
            <p:extLst>
              <p:ext uri="{D42A27DB-BD31-4B8C-83A1-F6EECF244321}">
                <p14:modId xmlns:p14="http://schemas.microsoft.com/office/powerpoint/2010/main" val="482742735"/>
              </p:ext>
            </p:extLst>
          </p:nvPr>
        </p:nvGraphicFramePr>
        <p:xfrm>
          <a:off x="467544" y="3003798"/>
          <a:ext cx="3024336" cy="1463334"/>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p:cNvSpPr txBox="1"/>
          <p:nvPr/>
        </p:nvSpPr>
        <p:spPr>
          <a:xfrm rot="16200000">
            <a:off x="-608907" y="3478716"/>
            <a:ext cx="1720853" cy="461665"/>
          </a:xfrm>
          <a:prstGeom prst="rect">
            <a:avLst/>
          </a:prstGeom>
          <a:noFill/>
        </p:spPr>
        <p:txBody>
          <a:bodyPr wrap="square" rtlCol="0">
            <a:spAutoFit/>
          </a:bodyPr>
          <a:lstStyle/>
          <a:p>
            <a:r>
              <a:rPr lang="en-US" sz="1200" dirty="0" smtClean="0"/>
              <a:t>Number of sharks hook</a:t>
            </a:r>
            <a:r>
              <a:rPr lang="en-US" sz="1200" baseline="30000" dirty="0" smtClean="0"/>
              <a:t>-1</a:t>
            </a:r>
            <a:r>
              <a:rPr lang="en-US" sz="1200" dirty="0" smtClean="0"/>
              <a:t>h-</a:t>
            </a:r>
            <a:r>
              <a:rPr lang="en-US" sz="1200" baseline="30000" dirty="0" smtClean="0"/>
              <a:t>1</a:t>
            </a:r>
            <a:endParaRPr lang="en-US" sz="1200" baseline="30000" dirty="0"/>
          </a:p>
        </p:txBody>
      </p:sp>
      <p:sp>
        <p:nvSpPr>
          <p:cNvPr id="35" name="TextBox 34"/>
          <p:cNvSpPr txBox="1"/>
          <p:nvPr/>
        </p:nvSpPr>
        <p:spPr>
          <a:xfrm rot="16200000">
            <a:off x="3152637" y="3415049"/>
            <a:ext cx="1284167" cy="461665"/>
          </a:xfrm>
          <a:prstGeom prst="rect">
            <a:avLst/>
          </a:prstGeom>
          <a:noFill/>
        </p:spPr>
        <p:txBody>
          <a:bodyPr wrap="square" rtlCol="0">
            <a:spAutoFit/>
          </a:bodyPr>
          <a:lstStyle/>
          <a:p>
            <a:r>
              <a:rPr lang="en-US" sz="1200" dirty="0" smtClean="0"/>
              <a:t>Number of sharks per hour</a:t>
            </a:r>
            <a:endParaRPr lang="en-US" sz="1200" dirty="0"/>
          </a:p>
        </p:txBody>
      </p:sp>
      <p:cxnSp>
        <p:nvCxnSpPr>
          <p:cNvPr id="36" name="Straight Connector 35"/>
          <p:cNvCxnSpPr/>
          <p:nvPr/>
        </p:nvCxnSpPr>
        <p:spPr>
          <a:xfrm>
            <a:off x="5331037" y="3312833"/>
            <a:ext cx="0" cy="873233"/>
          </a:xfrm>
          <a:prstGeom prst="line">
            <a:avLst/>
          </a:prstGeom>
          <a:ln w="3175" cmpd="sng">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416028" y="3312833"/>
            <a:ext cx="0" cy="873233"/>
          </a:xfrm>
          <a:prstGeom prst="line">
            <a:avLst/>
          </a:prstGeom>
          <a:ln w="3175" cmpd="sng">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7477189" y="3312833"/>
            <a:ext cx="0" cy="873233"/>
          </a:xfrm>
          <a:prstGeom prst="line">
            <a:avLst/>
          </a:prstGeom>
          <a:ln w="3175" cmpd="sng">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226728" y="4211747"/>
            <a:ext cx="4539961" cy="0"/>
          </a:xfrm>
          <a:prstGeom prst="line">
            <a:avLst/>
          </a:prstGeom>
          <a:ln w="1270" cmpd="sng">
            <a:solidFill>
              <a:schemeClr val="bg1">
                <a:lumMod val="5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4226722" y="4207703"/>
            <a:ext cx="0" cy="25683"/>
          </a:xfrm>
          <a:prstGeom prst="line">
            <a:avLst/>
          </a:prstGeom>
          <a:ln w="63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aphicFrame>
        <p:nvGraphicFramePr>
          <p:cNvPr id="44" name="Chart 43"/>
          <p:cNvGraphicFramePr>
            <a:graphicFrameLocks/>
          </p:cNvGraphicFramePr>
          <p:nvPr>
            <p:extLst>
              <p:ext uri="{D42A27DB-BD31-4B8C-83A1-F6EECF244321}">
                <p14:modId xmlns:p14="http://schemas.microsoft.com/office/powerpoint/2010/main" val="606930791"/>
              </p:ext>
            </p:extLst>
          </p:nvPr>
        </p:nvGraphicFramePr>
        <p:xfrm>
          <a:off x="4000967" y="2954366"/>
          <a:ext cx="4662663" cy="1386900"/>
        </p:xfrm>
        <a:graphic>
          <a:graphicData uri="http://schemas.openxmlformats.org/drawingml/2006/chart">
            <c:chart xmlns:c="http://schemas.openxmlformats.org/drawingml/2006/chart" xmlns:r="http://schemas.openxmlformats.org/officeDocument/2006/relationships" r:id="rId5"/>
          </a:graphicData>
        </a:graphic>
      </p:graphicFrame>
      <p:sp>
        <p:nvSpPr>
          <p:cNvPr id="45" name="TextBox 44"/>
          <p:cNvSpPr txBox="1"/>
          <p:nvPr/>
        </p:nvSpPr>
        <p:spPr>
          <a:xfrm>
            <a:off x="4226729" y="2949952"/>
            <a:ext cx="1104315" cy="276999"/>
          </a:xfrm>
          <a:prstGeom prst="rect">
            <a:avLst/>
          </a:prstGeom>
          <a:noFill/>
        </p:spPr>
        <p:txBody>
          <a:bodyPr wrap="square" rtlCol="0">
            <a:spAutoFit/>
          </a:bodyPr>
          <a:lstStyle/>
          <a:p>
            <a:r>
              <a:rPr lang="en-US" sz="1200" dirty="0" smtClean="0"/>
              <a:t>Australia</a:t>
            </a:r>
            <a:endParaRPr lang="en-US" sz="1200" dirty="0"/>
          </a:p>
        </p:txBody>
      </p:sp>
      <p:sp>
        <p:nvSpPr>
          <p:cNvPr id="46" name="TextBox 45"/>
          <p:cNvSpPr txBox="1"/>
          <p:nvPr/>
        </p:nvSpPr>
        <p:spPr>
          <a:xfrm>
            <a:off x="6394458" y="2949952"/>
            <a:ext cx="1104315" cy="461665"/>
          </a:xfrm>
          <a:prstGeom prst="rect">
            <a:avLst/>
          </a:prstGeom>
          <a:noFill/>
        </p:spPr>
        <p:txBody>
          <a:bodyPr wrap="square" rtlCol="0">
            <a:spAutoFit/>
          </a:bodyPr>
          <a:lstStyle/>
          <a:p>
            <a:r>
              <a:rPr lang="en-US" sz="1200" dirty="0" smtClean="0"/>
              <a:t>Marianna Islands</a:t>
            </a:r>
            <a:endParaRPr lang="en-US" sz="1200" dirty="0"/>
          </a:p>
        </p:txBody>
      </p:sp>
      <p:sp>
        <p:nvSpPr>
          <p:cNvPr id="47" name="TextBox 46"/>
          <p:cNvSpPr txBox="1"/>
          <p:nvPr/>
        </p:nvSpPr>
        <p:spPr>
          <a:xfrm>
            <a:off x="5279511" y="2953267"/>
            <a:ext cx="1104315" cy="276999"/>
          </a:xfrm>
          <a:prstGeom prst="rect">
            <a:avLst/>
          </a:prstGeom>
          <a:noFill/>
        </p:spPr>
        <p:txBody>
          <a:bodyPr wrap="square" rtlCol="0">
            <a:spAutoFit/>
          </a:bodyPr>
          <a:lstStyle/>
          <a:p>
            <a:r>
              <a:rPr lang="en-US" sz="1200" dirty="0" smtClean="0"/>
              <a:t>Fiji</a:t>
            </a:r>
            <a:endParaRPr lang="en-US" sz="1200" dirty="0"/>
          </a:p>
        </p:txBody>
      </p:sp>
      <p:sp>
        <p:nvSpPr>
          <p:cNvPr id="48" name="TextBox 47"/>
          <p:cNvSpPr txBox="1"/>
          <p:nvPr/>
        </p:nvSpPr>
        <p:spPr>
          <a:xfrm>
            <a:off x="7239984" y="2949952"/>
            <a:ext cx="1022514" cy="276999"/>
          </a:xfrm>
          <a:prstGeom prst="rect">
            <a:avLst/>
          </a:prstGeom>
          <a:noFill/>
        </p:spPr>
        <p:txBody>
          <a:bodyPr wrap="square" rtlCol="0">
            <a:spAutoFit/>
          </a:bodyPr>
          <a:lstStyle/>
          <a:p>
            <a:r>
              <a:rPr lang="en-US" sz="1200" dirty="0"/>
              <a:t>Bahamas</a:t>
            </a:r>
          </a:p>
        </p:txBody>
      </p:sp>
      <p:sp>
        <p:nvSpPr>
          <p:cNvPr id="49" name="TextBox 48"/>
          <p:cNvSpPr txBox="1"/>
          <p:nvPr/>
        </p:nvSpPr>
        <p:spPr>
          <a:xfrm>
            <a:off x="8008850" y="2947830"/>
            <a:ext cx="880226" cy="276999"/>
          </a:xfrm>
          <a:prstGeom prst="rect">
            <a:avLst/>
          </a:prstGeom>
          <a:noFill/>
        </p:spPr>
        <p:txBody>
          <a:bodyPr wrap="square" rtlCol="0">
            <a:spAutoFit/>
          </a:bodyPr>
          <a:lstStyle/>
          <a:p>
            <a:r>
              <a:rPr lang="en-US" sz="1200" dirty="0"/>
              <a:t>Red </a:t>
            </a:r>
            <a:r>
              <a:rPr lang="en-US" sz="1200" dirty="0" smtClean="0"/>
              <a:t>Sea</a:t>
            </a:r>
            <a:endParaRPr lang="en-US" sz="1200" dirty="0"/>
          </a:p>
        </p:txBody>
      </p:sp>
      <p:pic>
        <p:nvPicPr>
          <p:cNvPr id="62" name="Picture 61" descr="IMG_0236.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7784" y="879662"/>
            <a:ext cx="1350000" cy="900000"/>
          </a:xfrm>
          <a:prstGeom prst="roundRect">
            <a:avLst>
              <a:gd name="adj" fmla="val 8594"/>
            </a:avLst>
          </a:prstGeom>
          <a:solidFill>
            <a:srgbClr val="FFFFFF">
              <a:shade val="85000"/>
            </a:srgbClr>
          </a:solidFill>
          <a:ln>
            <a:noFill/>
          </a:ln>
          <a:effectLst/>
        </p:spPr>
      </p:pic>
      <p:graphicFrame>
        <p:nvGraphicFramePr>
          <p:cNvPr id="52" name="Chart 51"/>
          <p:cNvGraphicFramePr>
            <a:graphicFrameLocks/>
          </p:cNvGraphicFramePr>
          <p:nvPr>
            <p:extLst>
              <p:ext uri="{D42A27DB-BD31-4B8C-83A1-F6EECF244321}">
                <p14:modId xmlns:p14="http://schemas.microsoft.com/office/powerpoint/2010/main" val="1634246545"/>
              </p:ext>
            </p:extLst>
          </p:nvPr>
        </p:nvGraphicFramePr>
        <p:xfrm>
          <a:off x="287016" y="1761660"/>
          <a:ext cx="8856984" cy="1140636"/>
        </p:xfrm>
        <a:graphic>
          <a:graphicData uri="http://schemas.openxmlformats.org/drawingml/2006/chart">
            <c:chart xmlns:c="http://schemas.openxmlformats.org/drawingml/2006/chart" xmlns:r="http://schemas.openxmlformats.org/officeDocument/2006/relationships" r:id="rId7"/>
          </a:graphicData>
        </a:graphic>
      </p:graphicFrame>
      <p:pic>
        <p:nvPicPr>
          <p:cNvPr id="55" name="Picture 54" descr="IMG_5399.JPG"/>
          <p:cNvPicPr>
            <a:picLocks noChangeAspect="1"/>
          </p:cNvPicPr>
          <p:nvPr/>
        </p:nvPicPr>
        <p:blipFill rotWithShape="1">
          <a:blip r:embed="rId8" cstate="screen">
            <a:extLst>
              <a:ext uri="{28A0092B-C50C-407E-A947-70E740481C1C}">
                <a14:useLocalDpi xmlns:a14="http://schemas.microsoft.com/office/drawing/2010/main"/>
              </a:ext>
            </a:extLst>
          </a:blip>
          <a:srcRect t="12898"/>
          <a:stretch/>
        </p:blipFill>
        <p:spPr>
          <a:xfrm>
            <a:off x="3863296" y="879662"/>
            <a:ext cx="1212760" cy="900000"/>
          </a:xfrm>
          <a:prstGeom prst="roundRect">
            <a:avLst>
              <a:gd name="adj" fmla="val 8594"/>
            </a:avLst>
          </a:prstGeom>
          <a:solidFill>
            <a:srgbClr val="FFFFFF">
              <a:shade val="85000"/>
            </a:srgbClr>
          </a:solidFill>
          <a:ln>
            <a:noFill/>
          </a:ln>
          <a:effectLst/>
        </p:spPr>
      </p:pic>
      <p:graphicFrame>
        <p:nvGraphicFramePr>
          <p:cNvPr id="60" name="Chart 59"/>
          <p:cNvGraphicFramePr>
            <a:graphicFrameLocks/>
          </p:cNvGraphicFramePr>
          <p:nvPr>
            <p:extLst>
              <p:ext uri="{D42A27DB-BD31-4B8C-83A1-F6EECF244321}">
                <p14:modId xmlns:p14="http://schemas.microsoft.com/office/powerpoint/2010/main" val="918721015"/>
              </p:ext>
            </p:extLst>
          </p:nvPr>
        </p:nvGraphicFramePr>
        <p:xfrm>
          <a:off x="6536994" y="843559"/>
          <a:ext cx="1851430" cy="1159742"/>
        </p:xfrm>
        <a:graphic>
          <a:graphicData uri="http://schemas.openxmlformats.org/drawingml/2006/chart">
            <c:chart xmlns:c="http://schemas.openxmlformats.org/drawingml/2006/chart" xmlns:r="http://schemas.openxmlformats.org/officeDocument/2006/relationships" r:id="rId9"/>
          </a:graphicData>
        </a:graphic>
      </p:graphicFrame>
      <p:grpSp>
        <p:nvGrpSpPr>
          <p:cNvPr id="4" name="Group 3"/>
          <p:cNvGrpSpPr/>
          <p:nvPr/>
        </p:nvGrpSpPr>
        <p:grpSpPr>
          <a:xfrm>
            <a:off x="6043942" y="843556"/>
            <a:ext cx="2688729" cy="970083"/>
            <a:chOff x="-157336" y="908716"/>
            <a:chExt cx="3407617" cy="2016228"/>
          </a:xfrm>
        </p:grpSpPr>
        <p:sp>
          <p:nvSpPr>
            <p:cNvPr id="2" name="Oval 1"/>
            <p:cNvSpPr/>
            <p:nvPr/>
          </p:nvSpPr>
          <p:spPr>
            <a:xfrm>
              <a:off x="1043608" y="1052736"/>
              <a:ext cx="576064" cy="1872208"/>
            </a:xfrm>
            <a:prstGeom prst="ellipse">
              <a:avLst/>
            </a:prstGeom>
            <a:solidFill>
              <a:srgbClr val="FF0000">
                <a:alpha val="20000"/>
              </a:srgbClr>
            </a:solidFill>
            <a:ln w="15875">
              <a:solidFill>
                <a:srgbClr val="FF514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TextBox 60"/>
            <p:cNvSpPr txBox="1"/>
            <p:nvPr/>
          </p:nvSpPr>
          <p:spPr>
            <a:xfrm rot="16200000">
              <a:off x="-748386" y="1499766"/>
              <a:ext cx="1728194" cy="546094"/>
            </a:xfrm>
            <a:prstGeom prst="rect">
              <a:avLst/>
            </a:prstGeom>
            <a:noFill/>
          </p:spPr>
          <p:txBody>
            <a:bodyPr wrap="square" rtlCol="0">
              <a:spAutoFit/>
            </a:bodyPr>
            <a:lstStyle/>
            <a:p>
              <a:r>
                <a:rPr lang="en-US" sz="1100" dirty="0" smtClean="0"/>
                <a:t>Response rate</a:t>
              </a:r>
              <a:endParaRPr lang="en-US" sz="1100" dirty="0"/>
            </a:p>
          </p:txBody>
        </p:sp>
        <p:sp>
          <p:nvSpPr>
            <p:cNvPr id="3" name="TextBox 2"/>
            <p:cNvSpPr txBox="1"/>
            <p:nvPr/>
          </p:nvSpPr>
          <p:spPr>
            <a:xfrm>
              <a:off x="1353818" y="1020968"/>
              <a:ext cx="1896463" cy="895559"/>
            </a:xfrm>
            <a:prstGeom prst="rect">
              <a:avLst/>
            </a:prstGeom>
            <a:noFill/>
          </p:spPr>
          <p:txBody>
            <a:bodyPr wrap="square" rtlCol="0">
              <a:spAutoFit/>
            </a:bodyPr>
            <a:lstStyle/>
            <a:p>
              <a:r>
                <a:rPr lang="en-US" sz="1100" dirty="0" smtClean="0"/>
                <a:t>Shark </a:t>
              </a:r>
            </a:p>
            <a:p>
              <a:r>
                <a:rPr lang="en-US" sz="1100" dirty="0" smtClean="0"/>
                <a:t>abundance</a:t>
              </a:r>
              <a:endParaRPr lang="en-US" sz="1100" dirty="0"/>
            </a:p>
          </p:txBody>
        </p:sp>
      </p:grpSp>
      <p:pic>
        <p:nvPicPr>
          <p:cNvPr id="68" name="Picture 67" descr="fischeviele_0002.jpg"/>
          <p:cNvPicPr>
            <a:picLocks noChangeAspect="1"/>
          </p:cNvPicPr>
          <p:nvPr/>
        </p:nvPicPr>
        <p:blipFill rotWithShape="1">
          <a:blip r:embed="rId10">
            <a:extLst>
              <a:ext uri="{28A0092B-C50C-407E-A947-70E740481C1C}">
                <a14:useLocalDpi xmlns:a14="http://schemas.microsoft.com/office/drawing/2010/main" val="0"/>
              </a:ext>
            </a:extLst>
          </a:blip>
          <a:srcRect r="28994"/>
          <a:stretch/>
        </p:blipFill>
        <p:spPr>
          <a:xfrm>
            <a:off x="2699792" y="879662"/>
            <a:ext cx="1136096" cy="900000"/>
          </a:xfrm>
          <a:prstGeom prst="roundRect">
            <a:avLst>
              <a:gd name="adj" fmla="val 8594"/>
            </a:avLst>
          </a:prstGeom>
          <a:solidFill>
            <a:srgbClr val="FFFFFF">
              <a:shade val="85000"/>
            </a:srgbClr>
          </a:solidFill>
          <a:ln>
            <a:noFill/>
          </a:ln>
          <a:effectLst/>
        </p:spPr>
      </p:pic>
      <p:sp>
        <p:nvSpPr>
          <p:cNvPr id="70" name="Oval 69"/>
          <p:cNvSpPr/>
          <p:nvPr/>
        </p:nvSpPr>
        <p:spPr>
          <a:xfrm>
            <a:off x="8005903" y="4083918"/>
            <a:ext cx="454535" cy="216026"/>
          </a:xfrm>
          <a:prstGeom prst="ellipse">
            <a:avLst/>
          </a:prstGeom>
          <a:solidFill>
            <a:srgbClr val="FF0000">
              <a:alpha val="20000"/>
            </a:srgbClr>
          </a:solidFill>
          <a:ln w="15875">
            <a:solidFill>
              <a:srgbClr val="FF514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a:off x="2821321" y="3939902"/>
            <a:ext cx="454535" cy="263356"/>
          </a:xfrm>
          <a:prstGeom prst="ellipse">
            <a:avLst/>
          </a:prstGeom>
          <a:solidFill>
            <a:srgbClr val="FF0000">
              <a:alpha val="20000"/>
            </a:srgbClr>
          </a:solidFill>
          <a:ln w="15875">
            <a:solidFill>
              <a:srgbClr val="FF514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0" name="Group 49"/>
          <p:cNvGrpSpPr/>
          <p:nvPr/>
        </p:nvGrpSpPr>
        <p:grpSpPr>
          <a:xfrm>
            <a:off x="395536" y="26958"/>
            <a:ext cx="8178296" cy="702070"/>
            <a:chOff x="395536" y="26958"/>
            <a:chExt cx="8178296" cy="702070"/>
          </a:xfrm>
        </p:grpSpPr>
        <p:sp>
          <p:nvSpPr>
            <p:cNvPr id="51"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53"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54"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6"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7"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tx1">
                      <a:lumMod val="65000"/>
                      <a:lumOff val="35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58"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59"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3"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4"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65"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Future</a:t>
              </a:r>
            </a:p>
            <a:p>
              <a:r>
                <a:rPr lang="en-GB" sz="1600" b="1" dirty="0" smtClean="0">
                  <a:solidFill>
                    <a:srgbClr val="D50845"/>
                  </a:solidFill>
                </a:rPr>
                <a:t> research</a:t>
              </a:r>
            </a:p>
          </p:txBody>
        </p:sp>
        <p:sp>
          <p:nvSpPr>
            <p:cNvPr id="66"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67"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grpSp>
        <p:nvGrpSpPr>
          <p:cNvPr id="69" name="Group 68"/>
          <p:cNvGrpSpPr/>
          <p:nvPr/>
        </p:nvGrpSpPr>
        <p:grpSpPr>
          <a:xfrm>
            <a:off x="-2492" y="4487478"/>
            <a:ext cx="9160324" cy="748570"/>
            <a:chOff x="-2492" y="4487476"/>
            <a:chExt cx="9160324" cy="748570"/>
          </a:xfrm>
        </p:grpSpPr>
        <p:pic>
          <p:nvPicPr>
            <p:cNvPr id="72" name="Picture 1" descr="KAUSTLogo.jpg"/>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72"/>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74" name="TextBox 73"/>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spTree>
    <p:custDataLst>
      <p:tags r:id="rId1"/>
    </p:custDataLst>
    <p:extLst>
      <p:ext uri="{BB962C8B-B14F-4D97-AF65-F5344CB8AC3E}">
        <p14:creationId xmlns:p14="http://schemas.microsoft.com/office/powerpoint/2010/main" val="3478524602"/>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apa-mundi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6808" y="1063227"/>
            <a:ext cx="5857480" cy="3250609"/>
          </a:xfrm>
          <a:prstGeom prst="rect">
            <a:avLst/>
          </a:prstGeom>
        </p:spPr>
      </p:pic>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sp>
        <p:nvSpPr>
          <p:cNvPr id="8" name="Chord 7"/>
          <p:cNvSpPr/>
          <p:nvPr/>
        </p:nvSpPr>
        <p:spPr>
          <a:xfrm rot="5400000">
            <a:off x="998603" y="528523"/>
            <a:ext cx="1458162" cy="1656184"/>
          </a:xfrm>
          <a:prstGeom prst="chord">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iamond 8"/>
          <p:cNvSpPr/>
          <p:nvPr/>
        </p:nvSpPr>
        <p:spPr>
          <a:xfrm>
            <a:off x="4716016" y="2355726"/>
            <a:ext cx="108000" cy="108000"/>
          </a:xfrm>
          <a:prstGeom prst="diamond">
            <a:avLst/>
          </a:prstGeom>
          <a:solidFill>
            <a:srgbClr val="FF0000"/>
          </a:solidFill>
          <a:ln>
            <a:noFill/>
          </a:ln>
          <a:effectLst>
            <a:outerShdw blurRad="40000" dist="23000" dir="5400000" rotWithShape="0">
              <a:srgbClr val="FF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Diamond 28"/>
          <p:cNvSpPr/>
          <p:nvPr/>
        </p:nvSpPr>
        <p:spPr>
          <a:xfrm>
            <a:off x="6480224" y="2931790"/>
            <a:ext cx="108000" cy="108000"/>
          </a:xfrm>
          <a:prstGeom prst="diamond">
            <a:avLst/>
          </a:prstGeom>
          <a:solidFill>
            <a:srgbClr val="FF0000"/>
          </a:solidFill>
          <a:ln>
            <a:noFill/>
          </a:ln>
          <a:effectLst>
            <a:outerShdw blurRad="40000" dist="23000" dir="5400000" rotWithShape="0">
              <a:srgbClr val="FF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4"/>
          <p:cNvGrpSpPr/>
          <p:nvPr/>
        </p:nvGrpSpPr>
        <p:grpSpPr>
          <a:xfrm>
            <a:off x="-23460" y="843558"/>
            <a:ext cx="2123728" cy="740405"/>
            <a:chOff x="7020272" y="2636912"/>
            <a:chExt cx="2123728" cy="987207"/>
          </a:xfrm>
          <a:noFill/>
        </p:grpSpPr>
        <p:sp>
          <p:nvSpPr>
            <p:cNvPr id="35" name="TextBox 34"/>
            <p:cNvSpPr txBox="1"/>
            <p:nvPr/>
          </p:nvSpPr>
          <p:spPr>
            <a:xfrm>
              <a:off x="7054292" y="2636912"/>
              <a:ext cx="1907704" cy="492443"/>
            </a:xfrm>
            <a:prstGeom prst="rect">
              <a:avLst/>
            </a:prstGeom>
            <a:grpFill/>
          </p:spPr>
          <p:txBody>
            <a:bodyPr wrap="square" rtlCol="0">
              <a:spAutoFit/>
            </a:bodyPr>
            <a:lstStyle/>
            <a:p>
              <a:r>
                <a:rPr lang="en-US" i="1" dirty="0" smtClean="0"/>
                <a:t>C. </a:t>
              </a:r>
              <a:r>
                <a:rPr lang="en-US" i="1" dirty="0" err="1" smtClean="0"/>
                <a:t>melanopterus</a:t>
              </a:r>
              <a:endParaRPr lang="en-US" i="1" dirty="0"/>
            </a:p>
          </p:txBody>
        </p:sp>
        <p:sp>
          <p:nvSpPr>
            <p:cNvPr id="36" name="TextBox 35"/>
            <p:cNvSpPr txBox="1"/>
            <p:nvPr/>
          </p:nvSpPr>
          <p:spPr>
            <a:xfrm>
              <a:off x="7020272" y="3131676"/>
              <a:ext cx="2123728" cy="492443"/>
            </a:xfrm>
            <a:prstGeom prst="rect">
              <a:avLst/>
            </a:prstGeom>
            <a:grpFill/>
          </p:spPr>
          <p:txBody>
            <a:bodyPr wrap="square" rtlCol="0">
              <a:spAutoFit/>
            </a:bodyPr>
            <a:lstStyle/>
            <a:p>
              <a:r>
                <a:rPr lang="en-US" i="1" dirty="0" smtClean="0"/>
                <a:t>C. </a:t>
              </a:r>
              <a:r>
                <a:rPr lang="en-US" i="1" dirty="0" err="1" smtClean="0"/>
                <a:t>amblyrhynchos</a:t>
              </a:r>
              <a:endParaRPr lang="en-US" i="1" dirty="0"/>
            </a:p>
          </p:txBody>
        </p:sp>
      </p:grpSp>
      <p:pic>
        <p:nvPicPr>
          <p:cNvPr id="11" name="Picture 10" descr="DNA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830491">
            <a:off x="6303103" y="1181490"/>
            <a:ext cx="1879600" cy="1409700"/>
          </a:xfrm>
          <a:prstGeom prst="roundRect">
            <a:avLst>
              <a:gd name="adj" fmla="val 8594"/>
            </a:avLst>
          </a:prstGeom>
          <a:solidFill>
            <a:srgbClr val="FFFFFF">
              <a:shade val="85000"/>
            </a:srgbClr>
          </a:solidFill>
          <a:ln>
            <a:noFill/>
          </a:ln>
          <a:effectLst/>
        </p:spPr>
      </p:pic>
      <p:sp>
        <p:nvSpPr>
          <p:cNvPr id="12" name="Rectangle 11"/>
          <p:cNvSpPr/>
          <p:nvPr/>
        </p:nvSpPr>
        <p:spPr>
          <a:xfrm>
            <a:off x="8460432" y="3921900"/>
            <a:ext cx="576064" cy="4860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Diamond 56"/>
          <p:cNvSpPr/>
          <p:nvPr/>
        </p:nvSpPr>
        <p:spPr>
          <a:xfrm>
            <a:off x="6588224" y="3057804"/>
            <a:ext cx="108000" cy="108000"/>
          </a:xfrm>
          <a:prstGeom prst="diamond">
            <a:avLst/>
          </a:prstGeom>
          <a:solidFill>
            <a:srgbClr val="FF0000"/>
          </a:solidFill>
          <a:ln>
            <a:noFill/>
          </a:ln>
          <a:effectLst>
            <a:outerShdw blurRad="40000" dist="23000" dir="5400000" rotWithShape="0">
              <a:srgbClr val="FF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Diamond 36"/>
          <p:cNvSpPr/>
          <p:nvPr/>
        </p:nvSpPr>
        <p:spPr>
          <a:xfrm>
            <a:off x="6228184" y="2931790"/>
            <a:ext cx="108000" cy="108000"/>
          </a:xfrm>
          <a:prstGeom prst="diamond">
            <a:avLst/>
          </a:prstGeom>
          <a:solidFill>
            <a:srgbClr val="FF0000"/>
          </a:solidFill>
          <a:ln>
            <a:noFill/>
          </a:ln>
          <a:effectLst>
            <a:outerShdw blurRad="40000" dist="23000" dir="5400000" rotWithShape="0">
              <a:srgbClr val="FF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0" name="Group 59"/>
          <p:cNvGrpSpPr/>
          <p:nvPr/>
        </p:nvGrpSpPr>
        <p:grpSpPr>
          <a:xfrm>
            <a:off x="-2492" y="4487478"/>
            <a:ext cx="9160324" cy="748570"/>
            <a:chOff x="-2492" y="4487476"/>
            <a:chExt cx="9160324" cy="748570"/>
          </a:xfrm>
        </p:grpSpPr>
        <p:pic>
          <p:nvPicPr>
            <p:cNvPr id="61" name="Picture 1" descr="KAUSTLogo.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6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63" name="TextBox 62"/>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33" name="Group 32"/>
          <p:cNvGrpSpPr/>
          <p:nvPr/>
        </p:nvGrpSpPr>
        <p:grpSpPr>
          <a:xfrm>
            <a:off x="395536" y="26958"/>
            <a:ext cx="8178296" cy="702070"/>
            <a:chOff x="395536" y="26958"/>
            <a:chExt cx="8178296" cy="702070"/>
          </a:xfrm>
        </p:grpSpPr>
        <p:sp>
          <p:nvSpPr>
            <p:cNvPr id="34"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49"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50"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1"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2"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tx1">
                      <a:lumMod val="65000"/>
                      <a:lumOff val="35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53"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54"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5"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56"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64"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Future</a:t>
              </a:r>
            </a:p>
            <a:p>
              <a:r>
                <a:rPr lang="en-GB" sz="1600" b="1" dirty="0" smtClean="0">
                  <a:solidFill>
                    <a:srgbClr val="D50845"/>
                  </a:solidFill>
                </a:rPr>
                <a:t> research</a:t>
              </a:r>
            </a:p>
          </p:txBody>
        </p:sp>
        <p:sp>
          <p:nvSpPr>
            <p:cNvPr id="65"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66"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sp>
        <p:nvSpPr>
          <p:cNvPr id="4" name="TextBox 3"/>
          <p:cNvSpPr txBox="1"/>
          <p:nvPr/>
        </p:nvSpPr>
        <p:spPr>
          <a:xfrm>
            <a:off x="2051720" y="998607"/>
            <a:ext cx="4248472" cy="369332"/>
          </a:xfrm>
          <a:prstGeom prst="rect">
            <a:avLst/>
          </a:prstGeom>
          <a:noFill/>
        </p:spPr>
        <p:txBody>
          <a:bodyPr wrap="square" rtlCol="0">
            <a:spAutoFit/>
          </a:bodyPr>
          <a:lstStyle/>
          <a:p>
            <a:r>
              <a:rPr lang="en-US" b="1" dirty="0" smtClean="0"/>
              <a:t>Large scale population dynamics</a:t>
            </a:r>
            <a:endParaRPr lang="en-US" b="1" dirty="0"/>
          </a:p>
        </p:txBody>
      </p:sp>
    </p:spTree>
    <p:custDataLst>
      <p:tags r:id="rId1"/>
    </p:custDataLst>
    <p:extLst>
      <p:ext uri="{BB962C8B-B14F-4D97-AF65-F5344CB8AC3E}">
        <p14:creationId xmlns:p14="http://schemas.microsoft.com/office/powerpoint/2010/main" val="650350327"/>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pic>
        <p:nvPicPr>
          <p:cNvPr id="2" name="Picture 1" descr="Arabi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68" y="1059582"/>
            <a:ext cx="5616624" cy="2938698"/>
          </a:xfrm>
          <a:prstGeom prst="roundRect">
            <a:avLst>
              <a:gd name="adj" fmla="val 5358"/>
            </a:avLst>
          </a:prstGeom>
          <a:solidFill>
            <a:srgbClr val="FFFFFF">
              <a:shade val="85000"/>
            </a:srgbClr>
          </a:solidFill>
          <a:ln>
            <a:noFill/>
          </a:ln>
          <a:effectLst/>
        </p:spPr>
      </p:pic>
      <p:sp>
        <p:nvSpPr>
          <p:cNvPr id="3" name="TextBox 2"/>
          <p:cNvSpPr txBox="1"/>
          <p:nvPr/>
        </p:nvSpPr>
        <p:spPr>
          <a:xfrm>
            <a:off x="7452320" y="1599642"/>
            <a:ext cx="1691680" cy="369332"/>
          </a:xfrm>
          <a:prstGeom prst="rect">
            <a:avLst/>
          </a:prstGeom>
          <a:noFill/>
        </p:spPr>
        <p:txBody>
          <a:bodyPr wrap="square" rtlCol="0">
            <a:spAutoFit/>
          </a:bodyPr>
          <a:lstStyle/>
          <a:p>
            <a:r>
              <a:rPr lang="en-US" i="1" dirty="0" smtClean="0"/>
              <a:t>C. </a:t>
            </a:r>
            <a:r>
              <a:rPr lang="en-US" i="1" dirty="0" err="1" smtClean="0"/>
              <a:t>falciformis</a:t>
            </a:r>
            <a:endParaRPr lang="en-US" i="1" dirty="0"/>
          </a:p>
        </p:txBody>
      </p:sp>
      <p:sp>
        <p:nvSpPr>
          <p:cNvPr id="35" name="TextBox 34"/>
          <p:cNvSpPr txBox="1"/>
          <p:nvPr/>
        </p:nvSpPr>
        <p:spPr>
          <a:xfrm>
            <a:off x="7812360" y="1977684"/>
            <a:ext cx="1331640" cy="369332"/>
          </a:xfrm>
          <a:prstGeom prst="rect">
            <a:avLst/>
          </a:prstGeom>
          <a:noFill/>
        </p:spPr>
        <p:txBody>
          <a:bodyPr wrap="square" rtlCol="0">
            <a:spAutoFit/>
          </a:bodyPr>
          <a:lstStyle/>
          <a:p>
            <a:r>
              <a:rPr lang="en-US" i="1" dirty="0" smtClean="0"/>
              <a:t>R. </a:t>
            </a:r>
            <a:r>
              <a:rPr lang="en-US" i="1" dirty="0" err="1" smtClean="0"/>
              <a:t>acutus</a:t>
            </a:r>
            <a:endParaRPr lang="en-US" i="1" dirty="0"/>
          </a:p>
        </p:txBody>
      </p:sp>
      <p:sp>
        <p:nvSpPr>
          <p:cNvPr id="36" name="TextBox 35"/>
          <p:cNvSpPr txBox="1"/>
          <p:nvPr/>
        </p:nvSpPr>
        <p:spPr>
          <a:xfrm>
            <a:off x="7884368" y="2348757"/>
            <a:ext cx="1259632" cy="369332"/>
          </a:xfrm>
          <a:prstGeom prst="rect">
            <a:avLst/>
          </a:prstGeom>
          <a:noFill/>
        </p:spPr>
        <p:txBody>
          <a:bodyPr wrap="square" rtlCol="0">
            <a:spAutoFit/>
          </a:bodyPr>
          <a:lstStyle/>
          <a:p>
            <a:r>
              <a:rPr lang="en-US" i="1" dirty="0" smtClean="0"/>
              <a:t>S. </a:t>
            </a:r>
            <a:r>
              <a:rPr lang="en-US" i="1" dirty="0" err="1" smtClean="0"/>
              <a:t>lewini</a:t>
            </a:r>
            <a:endParaRPr lang="en-US" i="1" dirty="0"/>
          </a:p>
        </p:txBody>
      </p:sp>
      <p:sp>
        <p:nvSpPr>
          <p:cNvPr id="37" name="TextBox 36"/>
          <p:cNvSpPr txBox="1"/>
          <p:nvPr/>
        </p:nvSpPr>
        <p:spPr>
          <a:xfrm>
            <a:off x="7452320" y="2726799"/>
            <a:ext cx="1691680" cy="369332"/>
          </a:xfrm>
          <a:prstGeom prst="rect">
            <a:avLst/>
          </a:prstGeom>
          <a:noFill/>
        </p:spPr>
        <p:txBody>
          <a:bodyPr wrap="square" rtlCol="0">
            <a:spAutoFit/>
          </a:bodyPr>
          <a:lstStyle/>
          <a:p>
            <a:r>
              <a:rPr lang="en-US" i="1" dirty="0" smtClean="0"/>
              <a:t>S. </a:t>
            </a:r>
            <a:r>
              <a:rPr lang="en-US" i="1" dirty="0" err="1" smtClean="0"/>
              <a:t>mokarran</a:t>
            </a:r>
            <a:endParaRPr lang="en-US" i="1" dirty="0"/>
          </a:p>
        </p:txBody>
      </p:sp>
      <p:sp>
        <p:nvSpPr>
          <p:cNvPr id="38" name="TextBox 37"/>
          <p:cNvSpPr txBox="1"/>
          <p:nvPr/>
        </p:nvSpPr>
        <p:spPr>
          <a:xfrm>
            <a:off x="7812360" y="3111810"/>
            <a:ext cx="1331640" cy="369332"/>
          </a:xfrm>
          <a:prstGeom prst="rect">
            <a:avLst/>
          </a:prstGeom>
          <a:noFill/>
        </p:spPr>
        <p:txBody>
          <a:bodyPr wrap="square" rtlCol="0">
            <a:spAutoFit/>
          </a:bodyPr>
          <a:lstStyle/>
          <a:p>
            <a:r>
              <a:rPr lang="en-US" i="1" dirty="0" smtClean="0"/>
              <a:t>C. </a:t>
            </a:r>
            <a:r>
              <a:rPr lang="en-US" i="1" dirty="0" err="1" smtClean="0"/>
              <a:t>sorrah</a:t>
            </a:r>
            <a:endParaRPr lang="en-US" i="1" dirty="0" smtClean="0"/>
          </a:p>
        </p:txBody>
      </p:sp>
      <p:sp>
        <p:nvSpPr>
          <p:cNvPr id="66" name="Oval 65"/>
          <p:cNvSpPr/>
          <p:nvPr/>
        </p:nvSpPr>
        <p:spPr>
          <a:xfrm flipV="1">
            <a:off x="3373072" y="2452942"/>
            <a:ext cx="46800" cy="46800"/>
          </a:xfrm>
          <a:prstGeom prst="ellipse">
            <a:avLst/>
          </a:prstGeom>
          <a:solidFill>
            <a:schemeClr val="bg1"/>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p:cNvSpPr/>
          <p:nvPr/>
        </p:nvSpPr>
        <p:spPr>
          <a:xfrm flipV="1">
            <a:off x="3733112" y="3003798"/>
            <a:ext cx="46800" cy="46800"/>
          </a:xfrm>
          <a:prstGeom prst="ellipse">
            <a:avLst/>
          </a:prstGeom>
          <a:solidFill>
            <a:schemeClr val="bg1"/>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p:nvPr/>
        </p:nvSpPr>
        <p:spPr>
          <a:xfrm flipV="1">
            <a:off x="3649764" y="2859782"/>
            <a:ext cx="46800" cy="46800"/>
          </a:xfrm>
          <a:prstGeom prst="ellipse">
            <a:avLst/>
          </a:prstGeom>
          <a:solidFill>
            <a:schemeClr val="bg1"/>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p:cNvSpPr/>
          <p:nvPr/>
        </p:nvSpPr>
        <p:spPr>
          <a:xfrm flipV="1">
            <a:off x="3517088" y="2715766"/>
            <a:ext cx="46800" cy="46800"/>
          </a:xfrm>
          <a:prstGeom prst="ellipse">
            <a:avLst/>
          </a:prstGeom>
          <a:solidFill>
            <a:schemeClr val="bg1"/>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p:cNvSpPr/>
          <p:nvPr/>
        </p:nvSpPr>
        <p:spPr>
          <a:xfrm flipV="1">
            <a:off x="3793780" y="3147814"/>
            <a:ext cx="46800" cy="46800"/>
          </a:xfrm>
          <a:prstGeom prst="ellipse">
            <a:avLst/>
          </a:prstGeom>
          <a:solidFill>
            <a:schemeClr val="bg1"/>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5004048" y="3003798"/>
            <a:ext cx="1296144" cy="923330"/>
          </a:xfrm>
          <a:prstGeom prst="rect">
            <a:avLst/>
          </a:prstGeom>
          <a:noFill/>
        </p:spPr>
        <p:txBody>
          <a:bodyPr wrap="square" rtlCol="0">
            <a:spAutoFit/>
          </a:bodyPr>
          <a:lstStyle/>
          <a:p>
            <a:pPr algn="l"/>
            <a:r>
              <a:rPr lang="en-US" dirty="0" smtClean="0">
                <a:solidFill>
                  <a:schemeClr val="bg1"/>
                </a:solidFill>
              </a:rPr>
              <a:t>Regional </a:t>
            </a:r>
            <a:endParaRPr lang="en-US" dirty="0" smtClean="0">
              <a:solidFill>
                <a:schemeClr val="bg1"/>
              </a:solidFill>
            </a:endParaRPr>
          </a:p>
          <a:p>
            <a:pPr algn="l"/>
            <a:r>
              <a:rPr lang="en-US" dirty="0" smtClean="0">
                <a:solidFill>
                  <a:schemeClr val="bg1"/>
                </a:solidFill>
              </a:rPr>
              <a:t>Population dynamics</a:t>
            </a:r>
            <a:endParaRPr lang="en-US" dirty="0">
              <a:solidFill>
                <a:schemeClr val="bg1"/>
              </a:solidFill>
            </a:endParaRPr>
          </a:p>
        </p:txBody>
      </p:sp>
      <p:pic>
        <p:nvPicPr>
          <p:cNvPr id="72" name="Picture 71" descr="DNA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368375">
            <a:off x="5997053" y="1030469"/>
            <a:ext cx="1422400" cy="1066800"/>
          </a:xfrm>
          <a:prstGeom prst="roundRect">
            <a:avLst>
              <a:gd name="adj" fmla="val 8594"/>
            </a:avLst>
          </a:prstGeom>
          <a:solidFill>
            <a:srgbClr val="FFFFFF">
              <a:shade val="85000"/>
            </a:srgbClr>
          </a:solidFill>
          <a:ln>
            <a:noFill/>
          </a:ln>
          <a:effectLst/>
        </p:spPr>
      </p:pic>
      <p:sp>
        <p:nvSpPr>
          <p:cNvPr id="5" name="4-Point Star 4"/>
          <p:cNvSpPr/>
          <p:nvPr/>
        </p:nvSpPr>
        <p:spPr>
          <a:xfrm>
            <a:off x="4427984" y="1869678"/>
            <a:ext cx="54000" cy="54000"/>
          </a:xfrm>
          <a:prstGeom prst="star4">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7" name="4-Point Star 86"/>
          <p:cNvSpPr/>
          <p:nvPr/>
        </p:nvSpPr>
        <p:spPr>
          <a:xfrm>
            <a:off x="4526640" y="1964364"/>
            <a:ext cx="54000" cy="54000"/>
          </a:xfrm>
          <a:prstGeom prst="star4">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8" name="4-Point Star 87"/>
          <p:cNvSpPr/>
          <p:nvPr/>
        </p:nvSpPr>
        <p:spPr>
          <a:xfrm>
            <a:off x="4704676" y="2041042"/>
            <a:ext cx="54000" cy="54000"/>
          </a:xfrm>
          <a:prstGeom prst="star4">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9" name="4-Point Star 88"/>
          <p:cNvSpPr/>
          <p:nvPr/>
        </p:nvSpPr>
        <p:spPr>
          <a:xfrm>
            <a:off x="4768380" y="2175700"/>
            <a:ext cx="54000" cy="54000"/>
          </a:xfrm>
          <a:prstGeom prst="star4">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0" name="4-Point Star 89"/>
          <p:cNvSpPr/>
          <p:nvPr/>
        </p:nvSpPr>
        <p:spPr>
          <a:xfrm>
            <a:off x="5220072" y="2157710"/>
            <a:ext cx="54000" cy="54000"/>
          </a:xfrm>
          <a:prstGeom prst="star4">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1" name="4-Point Star 90"/>
          <p:cNvSpPr/>
          <p:nvPr/>
        </p:nvSpPr>
        <p:spPr>
          <a:xfrm>
            <a:off x="5489392" y="2355726"/>
            <a:ext cx="54000" cy="54000"/>
          </a:xfrm>
          <a:prstGeom prst="star4">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2" name="4-Point Star 91"/>
          <p:cNvSpPr/>
          <p:nvPr/>
        </p:nvSpPr>
        <p:spPr>
          <a:xfrm>
            <a:off x="5372024" y="2257762"/>
            <a:ext cx="54000" cy="54000"/>
          </a:xfrm>
          <a:prstGeom prst="star4">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3" name="4-Point Star 92"/>
          <p:cNvSpPr/>
          <p:nvPr/>
        </p:nvSpPr>
        <p:spPr>
          <a:xfrm>
            <a:off x="5489956" y="2537037"/>
            <a:ext cx="54000" cy="54000"/>
          </a:xfrm>
          <a:prstGeom prst="star4">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4" name="4-Point Star 93"/>
          <p:cNvSpPr/>
          <p:nvPr/>
        </p:nvSpPr>
        <p:spPr>
          <a:xfrm>
            <a:off x="5332768" y="2692392"/>
            <a:ext cx="54000" cy="54000"/>
          </a:xfrm>
          <a:prstGeom prst="star4">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56" name="Group 55"/>
          <p:cNvGrpSpPr/>
          <p:nvPr/>
        </p:nvGrpSpPr>
        <p:grpSpPr>
          <a:xfrm>
            <a:off x="-2492" y="4487478"/>
            <a:ext cx="9160324" cy="748570"/>
            <a:chOff x="-2492" y="4487476"/>
            <a:chExt cx="9160324" cy="748570"/>
          </a:xfrm>
        </p:grpSpPr>
        <p:pic>
          <p:nvPicPr>
            <p:cNvPr id="57" name="Picture 1" descr="KAUSTLogo.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5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59" name="TextBox 58"/>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46" name="Group 45"/>
          <p:cNvGrpSpPr/>
          <p:nvPr/>
        </p:nvGrpSpPr>
        <p:grpSpPr>
          <a:xfrm>
            <a:off x="395536" y="26958"/>
            <a:ext cx="8178296" cy="702070"/>
            <a:chOff x="395536" y="26958"/>
            <a:chExt cx="8178296" cy="702070"/>
          </a:xfrm>
        </p:grpSpPr>
        <p:sp>
          <p:nvSpPr>
            <p:cNvPr id="60"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1"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62"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3"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4"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tx1">
                      <a:lumMod val="65000"/>
                      <a:lumOff val="35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65"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71"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73"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74"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75"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Future</a:t>
              </a:r>
            </a:p>
            <a:p>
              <a:r>
                <a:rPr lang="en-GB" sz="1600" b="1" dirty="0" smtClean="0">
                  <a:solidFill>
                    <a:srgbClr val="D50845"/>
                  </a:solidFill>
                </a:rPr>
                <a:t> research</a:t>
              </a:r>
            </a:p>
          </p:txBody>
        </p:sp>
        <p:sp>
          <p:nvSpPr>
            <p:cNvPr id="76"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77"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spTree>
    <p:custDataLst>
      <p:tags r:id="rId1"/>
    </p:custDataLst>
    <p:extLst>
      <p:ext uri="{BB962C8B-B14F-4D97-AF65-F5344CB8AC3E}">
        <p14:creationId xmlns:p14="http://schemas.microsoft.com/office/powerpoint/2010/main" val="1451386612"/>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down)">
                                      <p:cBhvr>
                                        <p:cTn id="7" dur="700"/>
                                        <p:tgtEl>
                                          <p:spTgt spid="6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wipe(down)">
                                      <p:cBhvr>
                                        <p:cTn id="10" dur="700"/>
                                        <p:tgtEl>
                                          <p:spTgt spid="6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down)">
                                      <p:cBhvr>
                                        <p:cTn id="13" dur="700"/>
                                        <p:tgtEl>
                                          <p:spTgt spid="6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wipe(down)">
                                      <p:cBhvr>
                                        <p:cTn id="16" dur="700"/>
                                        <p:tgtEl>
                                          <p:spTgt spid="6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wipe(down)">
                                      <p:cBhvr>
                                        <p:cTn id="19" dur="700"/>
                                        <p:tgtEl>
                                          <p:spTgt spid="7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700"/>
                                        <p:tgtEl>
                                          <p:spTgt spid="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wipe(down)">
                                      <p:cBhvr>
                                        <p:cTn id="25" dur="700"/>
                                        <p:tgtEl>
                                          <p:spTgt spid="8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700"/>
                                        <p:tgtEl>
                                          <p:spTgt spid="88"/>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wipe(down)">
                                      <p:cBhvr>
                                        <p:cTn id="31" dur="700"/>
                                        <p:tgtEl>
                                          <p:spTgt spid="89"/>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90"/>
                                        </p:tgtEl>
                                        <p:attrNameLst>
                                          <p:attrName>style.visibility</p:attrName>
                                        </p:attrNameLst>
                                      </p:cBhvr>
                                      <p:to>
                                        <p:strVal val="visible"/>
                                      </p:to>
                                    </p:set>
                                    <p:animEffect transition="in" filter="wipe(down)">
                                      <p:cBhvr>
                                        <p:cTn id="34" dur="700"/>
                                        <p:tgtEl>
                                          <p:spTgt spid="9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down)">
                                      <p:cBhvr>
                                        <p:cTn id="37" dur="700"/>
                                        <p:tgtEl>
                                          <p:spTgt spid="91"/>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wipe(down)">
                                      <p:cBhvr>
                                        <p:cTn id="40" dur="700"/>
                                        <p:tgtEl>
                                          <p:spTgt spid="9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down)">
                                      <p:cBhvr>
                                        <p:cTn id="43" dur="700"/>
                                        <p:tgtEl>
                                          <p:spTgt spid="9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94"/>
                                        </p:tgtEl>
                                        <p:attrNameLst>
                                          <p:attrName>style.visibility</p:attrName>
                                        </p:attrNameLst>
                                      </p:cBhvr>
                                      <p:to>
                                        <p:strVal val="visible"/>
                                      </p:to>
                                    </p:set>
                                    <p:animEffect transition="in" filter="wipe(down)">
                                      <p:cBhvr>
                                        <p:cTn id="46" dur="7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70" grpId="0" animBg="1"/>
      <p:bldP spid="5" grpId="0" animBg="1"/>
      <p:bldP spid="87" grpId="0" animBg="1"/>
      <p:bldP spid="88" grpId="0" animBg="1"/>
      <p:bldP spid="89" grpId="0" animBg="1"/>
      <p:bldP spid="90" grpId="0" animBg="1"/>
      <p:bldP spid="91" grpId="0" animBg="1"/>
      <p:bldP spid="92" grpId="0" animBg="1"/>
      <p:bldP spid="93" grpId="0" animBg="1"/>
      <p:bldP spid="9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pic>
        <p:nvPicPr>
          <p:cNvPr id="2" name="Picture 1" descr="Arabi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68" y="1059582"/>
            <a:ext cx="5616624" cy="2938698"/>
          </a:xfrm>
          <a:prstGeom prst="roundRect">
            <a:avLst>
              <a:gd name="adj" fmla="val 5358"/>
            </a:avLst>
          </a:prstGeom>
          <a:solidFill>
            <a:srgbClr val="FFFFFF">
              <a:shade val="85000"/>
            </a:srgbClr>
          </a:solidFill>
          <a:ln>
            <a:noFill/>
          </a:ln>
          <a:effectLst/>
        </p:spPr>
      </p:pic>
      <p:grpSp>
        <p:nvGrpSpPr>
          <p:cNvPr id="56" name="Group 55"/>
          <p:cNvGrpSpPr/>
          <p:nvPr/>
        </p:nvGrpSpPr>
        <p:grpSpPr>
          <a:xfrm>
            <a:off x="-2492" y="4487478"/>
            <a:ext cx="9160324" cy="748570"/>
            <a:chOff x="-2492" y="4487476"/>
            <a:chExt cx="9160324" cy="748570"/>
          </a:xfrm>
        </p:grpSpPr>
        <p:pic>
          <p:nvPicPr>
            <p:cNvPr id="57" name="Picture 1" descr="KAUSTLogo.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5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59" name="TextBox 58"/>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46" name="Group 45"/>
          <p:cNvGrpSpPr/>
          <p:nvPr/>
        </p:nvGrpSpPr>
        <p:grpSpPr>
          <a:xfrm>
            <a:off x="395536" y="26958"/>
            <a:ext cx="8178296" cy="702070"/>
            <a:chOff x="395536" y="26958"/>
            <a:chExt cx="8178296" cy="702070"/>
          </a:xfrm>
        </p:grpSpPr>
        <p:sp>
          <p:nvSpPr>
            <p:cNvPr id="60"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1"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62"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3"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4"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tx1">
                      <a:lumMod val="65000"/>
                      <a:lumOff val="35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65"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71"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73"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74"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75"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Future</a:t>
              </a:r>
            </a:p>
            <a:p>
              <a:r>
                <a:rPr lang="en-GB" sz="1600" b="1" dirty="0" smtClean="0">
                  <a:solidFill>
                    <a:srgbClr val="D50845"/>
                  </a:solidFill>
                </a:rPr>
                <a:t> research</a:t>
              </a:r>
            </a:p>
          </p:txBody>
        </p:sp>
        <p:sp>
          <p:nvSpPr>
            <p:cNvPr id="76"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77"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pic>
        <p:nvPicPr>
          <p:cNvPr id="43" name="Picture 42" descr="miniPat.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997576">
            <a:off x="5679447" y="962942"/>
            <a:ext cx="1487424" cy="1115568"/>
          </a:xfrm>
          <a:prstGeom prst="roundRect">
            <a:avLst>
              <a:gd name="adj" fmla="val 8594"/>
            </a:avLst>
          </a:prstGeom>
          <a:solidFill>
            <a:srgbClr val="FFFFFF">
              <a:shade val="85000"/>
            </a:srgbClr>
          </a:solidFill>
          <a:ln>
            <a:noFill/>
          </a:ln>
          <a:effectLst/>
        </p:spPr>
      </p:pic>
      <p:pic>
        <p:nvPicPr>
          <p:cNvPr id="45" name="Picture 44" descr="scalloped-hammerhead-shark-sphyrna-lewini-16252.jpg"/>
          <p:cNvPicPr>
            <a:picLocks noChangeAspect="1"/>
          </p:cNvPicPr>
          <p:nvPr/>
        </p:nvPicPr>
        <p:blipFill rotWithShape="1">
          <a:blip r:embed="rId8">
            <a:extLst>
              <a:ext uri="{28A0092B-C50C-407E-A947-70E740481C1C}">
                <a14:useLocalDpi xmlns:a14="http://schemas.microsoft.com/office/drawing/2010/main" val="0"/>
              </a:ext>
            </a:extLst>
          </a:blip>
          <a:srcRect b="10378"/>
          <a:stretch/>
        </p:blipFill>
        <p:spPr>
          <a:xfrm>
            <a:off x="6948264" y="1995686"/>
            <a:ext cx="1472794" cy="1979922"/>
          </a:xfrm>
          <a:prstGeom prst="roundRect">
            <a:avLst>
              <a:gd name="adj" fmla="val 8594"/>
            </a:avLst>
          </a:prstGeom>
          <a:solidFill>
            <a:srgbClr val="FFFFFF">
              <a:shade val="85000"/>
            </a:srgbClr>
          </a:solidFill>
          <a:ln>
            <a:noFill/>
          </a:ln>
          <a:effectLst/>
        </p:spPr>
      </p:pic>
      <p:sp>
        <p:nvSpPr>
          <p:cNvPr id="47" name="TextBox 46"/>
          <p:cNvSpPr txBox="1"/>
          <p:nvPr/>
        </p:nvSpPr>
        <p:spPr>
          <a:xfrm>
            <a:off x="7020272" y="1995686"/>
            <a:ext cx="1259632" cy="369332"/>
          </a:xfrm>
          <a:prstGeom prst="rect">
            <a:avLst/>
          </a:prstGeom>
          <a:noFill/>
        </p:spPr>
        <p:txBody>
          <a:bodyPr wrap="square" rtlCol="0">
            <a:spAutoFit/>
          </a:bodyPr>
          <a:lstStyle/>
          <a:p>
            <a:r>
              <a:rPr lang="en-US" i="1" dirty="0" smtClean="0">
                <a:solidFill>
                  <a:schemeClr val="bg1"/>
                </a:solidFill>
              </a:rPr>
              <a:t>S. </a:t>
            </a:r>
            <a:r>
              <a:rPr lang="en-US" i="1" dirty="0" err="1" smtClean="0">
                <a:solidFill>
                  <a:schemeClr val="bg1"/>
                </a:solidFill>
              </a:rPr>
              <a:t>lewini</a:t>
            </a:r>
            <a:endParaRPr lang="en-US" i="1" dirty="0">
              <a:solidFill>
                <a:schemeClr val="bg1"/>
              </a:solidFill>
            </a:endParaRPr>
          </a:p>
        </p:txBody>
      </p:sp>
      <p:sp>
        <p:nvSpPr>
          <p:cNvPr id="6" name="Freeform 5"/>
          <p:cNvSpPr/>
          <p:nvPr/>
        </p:nvSpPr>
        <p:spPr>
          <a:xfrm>
            <a:off x="3291109" y="2549136"/>
            <a:ext cx="1789048" cy="1498766"/>
          </a:xfrm>
          <a:custGeom>
            <a:avLst/>
            <a:gdLst>
              <a:gd name="connsiteX0" fmla="*/ 133461 w 1789048"/>
              <a:gd name="connsiteY0" fmla="*/ 13401 h 1498766"/>
              <a:gd name="connsiteX1" fmla="*/ 76763 w 1789048"/>
              <a:gd name="connsiteY1" fmla="*/ 2063 h 1498766"/>
              <a:gd name="connsiteX2" fmla="*/ 8725 w 1789048"/>
              <a:gd name="connsiteY2" fmla="*/ 13401 h 1498766"/>
              <a:gd name="connsiteX3" fmla="*/ 65424 w 1789048"/>
              <a:gd name="connsiteY3" fmla="*/ 115449 h 1498766"/>
              <a:gd name="connsiteX4" fmla="*/ 88103 w 1789048"/>
              <a:gd name="connsiteY4" fmla="*/ 138127 h 1498766"/>
              <a:gd name="connsiteX5" fmla="*/ 99443 w 1789048"/>
              <a:gd name="connsiteY5" fmla="*/ 172143 h 1498766"/>
              <a:gd name="connsiteX6" fmla="*/ 110782 w 1789048"/>
              <a:gd name="connsiteY6" fmla="*/ 262852 h 1498766"/>
              <a:gd name="connsiteX7" fmla="*/ 144801 w 1789048"/>
              <a:gd name="connsiteY7" fmla="*/ 274191 h 1498766"/>
              <a:gd name="connsiteX8" fmla="*/ 212839 w 1789048"/>
              <a:gd name="connsiteY8" fmla="*/ 319545 h 1498766"/>
              <a:gd name="connsiteX9" fmla="*/ 235518 w 1789048"/>
              <a:gd name="connsiteY9" fmla="*/ 342223 h 1498766"/>
              <a:gd name="connsiteX10" fmla="*/ 337575 w 1789048"/>
              <a:gd name="connsiteY10" fmla="*/ 353561 h 1498766"/>
              <a:gd name="connsiteX11" fmla="*/ 371594 w 1789048"/>
              <a:gd name="connsiteY11" fmla="*/ 364900 h 1498766"/>
              <a:gd name="connsiteX12" fmla="*/ 405613 w 1789048"/>
              <a:gd name="connsiteY12" fmla="*/ 432932 h 1498766"/>
              <a:gd name="connsiteX13" fmla="*/ 394273 w 1789048"/>
              <a:gd name="connsiteY13" fmla="*/ 512302 h 1498766"/>
              <a:gd name="connsiteX14" fmla="*/ 382933 w 1789048"/>
              <a:gd name="connsiteY14" fmla="*/ 557657 h 1498766"/>
              <a:gd name="connsiteX15" fmla="*/ 394273 w 1789048"/>
              <a:gd name="connsiteY15" fmla="*/ 591673 h 1498766"/>
              <a:gd name="connsiteX16" fmla="*/ 439632 w 1789048"/>
              <a:gd name="connsiteY16" fmla="*/ 614350 h 1498766"/>
              <a:gd name="connsiteX17" fmla="*/ 462311 w 1789048"/>
              <a:gd name="connsiteY17" fmla="*/ 637028 h 1498766"/>
              <a:gd name="connsiteX18" fmla="*/ 484990 w 1789048"/>
              <a:gd name="connsiteY18" fmla="*/ 671044 h 1498766"/>
              <a:gd name="connsiteX19" fmla="*/ 530349 w 1789048"/>
              <a:gd name="connsiteY19" fmla="*/ 693721 h 1498766"/>
              <a:gd name="connsiteX20" fmla="*/ 575707 w 1789048"/>
              <a:gd name="connsiteY20" fmla="*/ 761753 h 1498766"/>
              <a:gd name="connsiteX21" fmla="*/ 598387 w 1789048"/>
              <a:gd name="connsiteY21" fmla="*/ 863801 h 1498766"/>
              <a:gd name="connsiteX22" fmla="*/ 643745 w 1789048"/>
              <a:gd name="connsiteY22" fmla="*/ 931833 h 1498766"/>
              <a:gd name="connsiteX23" fmla="*/ 689104 w 1789048"/>
              <a:gd name="connsiteY23" fmla="*/ 988526 h 1498766"/>
              <a:gd name="connsiteX24" fmla="*/ 791160 w 1789048"/>
              <a:gd name="connsiteY24" fmla="*/ 965849 h 1498766"/>
              <a:gd name="connsiteX25" fmla="*/ 825179 w 1789048"/>
              <a:gd name="connsiteY25" fmla="*/ 954510 h 1498766"/>
              <a:gd name="connsiteX26" fmla="*/ 847859 w 1789048"/>
              <a:gd name="connsiteY26" fmla="*/ 931833 h 1498766"/>
              <a:gd name="connsiteX27" fmla="*/ 881878 w 1789048"/>
              <a:gd name="connsiteY27" fmla="*/ 920494 h 1498766"/>
              <a:gd name="connsiteX28" fmla="*/ 915896 w 1789048"/>
              <a:gd name="connsiteY28" fmla="*/ 897817 h 1498766"/>
              <a:gd name="connsiteX29" fmla="*/ 983934 w 1789048"/>
              <a:gd name="connsiteY29" fmla="*/ 875140 h 1498766"/>
              <a:gd name="connsiteX30" fmla="*/ 1051972 w 1789048"/>
              <a:gd name="connsiteY30" fmla="*/ 852462 h 1498766"/>
              <a:gd name="connsiteX31" fmla="*/ 1120010 w 1789048"/>
              <a:gd name="connsiteY31" fmla="*/ 829785 h 1498766"/>
              <a:gd name="connsiteX32" fmla="*/ 1154029 w 1789048"/>
              <a:gd name="connsiteY32" fmla="*/ 818446 h 1498766"/>
              <a:gd name="connsiteX33" fmla="*/ 1244746 w 1789048"/>
              <a:gd name="connsiteY33" fmla="*/ 795769 h 1498766"/>
              <a:gd name="connsiteX34" fmla="*/ 1369482 w 1789048"/>
              <a:gd name="connsiteY34" fmla="*/ 852462 h 1498766"/>
              <a:gd name="connsiteX35" fmla="*/ 1403501 w 1789048"/>
              <a:gd name="connsiteY35" fmla="*/ 863801 h 1498766"/>
              <a:gd name="connsiteX36" fmla="*/ 1460199 w 1789048"/>
              <a:gd name="connsiteY36" fmla="*/ 909156 h 1498766"/>
              <a:gd name="connsiteX37" fmla="*/ 1505558 w 1789048"/>
              <a:gd name="connsiteY37" fmla="*/ 977188 h 1498766"/>
              <a:gd name="connsiteX38" fmla="*/ 1528237 w 1789048"/>
              <a:gd name="connsiteY38" fmla="*/ 1011203 h 1498766"/>
              <a:gd name="connsiteX39" fmla="*/ 1539576 w 1789048"/>
              <a:gd name="connsiteY39" fmla="*/ 1045219 h 1498766"/>
              <a:gd name="connsiteX40" fmla="*/ 1573595 w 1789048"/>
              <a:gd name="connsiteY40" fmla="*/ 1101913 h 1498766"/>
              <a:gd name="connsiteX41" fmla="*/ 1596275 w 1789048"/>
              <a:gd name="connsiteY41" fmla="*/ 1203961 h 1498766"/>
              <a:gd name="connsiteX42" fmla="*/ 1607614 w 1789048"/>
              <a:gd name="connsiteY42" fmla="*/ 1249315 h 1498766"/>
              <a:gd name="connsiteX43" fmla="*/ 1630294 w 1789048"/>
              <a:gd name="connsiteY43" fmla="*/ 1306009 h 1498766"/>
              <a:gd name="connsiteX44" fmla="*/ 1664312 w 1789048"/>
              <a:gd name="connsiteY44" fmla="*/ 1328686 h 1498766"/>
              <a:gd name="connsiteX45" fmla="*/ 1721011 w 1789048"/>
              <a:gd name="connsiteY45" fmla="*/ 1362702 h 1498766"/>
              <a:gd name="connsiteX46" fmla="*/ 1777709 w 1789048"/>
              <a:gd name="connsiteY46" fmla="*/ 1464750 h 1498766"/>
              <a:gd name="connsiteX47" fmla="*/ 1789048 w 1789048"/>
              <a:gd name="connsiteY47" fmla="*/ 1498766 h 1498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89048" h="1498766">
                <a:moveTo>
                  <a:pt x="133461" y="13401"/>
                </a:moveTo>
                <a:cubicBezTo>
                  <a:pt x="114562" y="9622"/>
                  <a:pt x="96037" y="2063"/>
                  <a:pt x="76763" y="2063"/>
                </a:cubicBezTo>
                <a:cubicBezTo>
                  <a:pt x="53771" y="2063"/>
                  <a:pt x="19008" y="-7163"/>
                  <a:pt x="8725" y="13401"/>
                </a:cubicBezTo>
                <a:cubicBezTo>
                  <a:pt x="-22227" y="75301"/>
                  <a:pt x="36927" y="92653"/>
                  <a:pt x="65424" y="115449"/>
                </a:cubicBezTo>
                <a:cubicBezTo>
                  <a:pt x="73772" y="122127"/>
                  <a:pt x="80543" y="130568"/>
                  <a:pt x="88103" y="138127"/>
                </a:cubicBezTo>
                <a:cubicBezTo>
                  <a:pt x="91883" y="149466"/>
                  <a:pt x="97305" y="160384"/>
                  <a:pt x="99443" y="172143"/>
                </a:cubicBezTo>
                <a:cubicBezTo>
                  <a:pt x="104894" y="202123"/>
                  <a:pt x="98406" y="235007"/>
                  <a:pt x="110782" y="262852"/>
                </a:cubicBezTo>
                <a:cubicBezTo>
                  <a:pt x="115637" y="273775"/>
                  <a:pt x="134352" y="268387"/>
                  <a:pt x="144801" y="274191"/>
                </a:cubicBezTo>
                <a:cubicBezTo>
                  <a:pt x="168628" y="287427"/>
                  <a:pt x="193565" y="300272"/>
                  <a:pt x="212839" y="319545"/>
                </a:cubicBezTo>
                <a:cubicBezTo>
                  <a:pt x="220399" y="327104"/>
                  <a:pt x="225204" y="339410"/>
                  <a:pt x="235518" y="342223"/>
                </a:cubicBezTo>
                <a:cubicBezTo>
                  <a:pt x="268540" y="351228"/>
                  <a:pt x="303556" y="349782"/>
                  <a:pt x="337575" y="353561"/>
                </a:cubicBezTo>
                <a:cubicBezTo>
                  <a:pt x="348915" y="357341"/>
                  <a:pt x="362260" y="357433"/>
                  <a:pt x="371594" y="364900"/>
                </a:cubicBezTo>
                <a:cubicBezTo>
                  <a:pt x="391577" y="380885"/>
                  <a:pt x="398143" y="410524"/>
                  <a:pt x="405613" y="432932"/>
                </a:cubicBezTo>
                <a:cubicBezTo>
                  <a:pt x="401833" y="459389"/>
                  <a:pt x="399054" y="486008"/>
                  <a:pt x="394273" y="512302"/>
                </a:cubicBezTo>
                <a:cubicBezTo>
                  <a:pt x="391485" y="527634"/>
                  <a:pt x="382933" y="542073"/>
                  <a:pt x="382933" y="557657"/>
                </a:cubicBezTo>
                <a:cubicBezTo>
                  <a:pt x="382933" y="569609"/>
                  <a:pt x="385821" y="583222"/>
                  <a:pt x="394273" y="591673"/>
                </a:cubicBezTo>
                <a:cubicBezTo>
                  <a:pt x="406227" y="603625"/>
                  <a:pt x="424512" y="606791"/>
                  <a:pt x="439632" y="614350"/>
                </a:cubicBezTo>
                <a:cubicBezTo>
                  <a:pt x="447192" y="621909"/>
                  <a:pt x="455632" y="628680"/>
                  <a:pt x="462311" y="637028"/>
                </a:cubicBezTo>
                <a:cubicBezTo>
                  <a:pt x="470824" y="647669"/>
                  <a:pt x="474521" y="662320"/>
                  <a:pt x="484990" y="671044"/>
                </a:cubicBezTo>
                <a:cubicBezTo>
                  <a:pt x="497976" y="681865"/>
                  <a:pt x="515229" y="686162"/>
                  <a:pt x="530349" y="693721"/>
                </a:cubicBezTo>
                <a:cubicBezTo>
                  <a:pt x="545468" y="716398"/>
                  <a:pt x="571226" y="734869"/>
                  <a:pt x="575707" y="761753"/>
                </a:cubicBezTo>
                <a:cubicBezTo>
                  <a:pt x="578784" y="780215"/>
                  <a:pt x="585093" y="839874"/>
                  <a:pt x="598387" y="863801"/>
                </a:cubicBezTo>
                <a:cubicBezTo>
                  <a:pt x="611624" y="887626"/>
                  <a:pt x="635125" y="905977"/>
                  <a:pt x="643745" y="931833"/>
                </a:cubicBezTo>
                <a:cubicBezTo>
                  <a:pt x="659395" y="978778"/>
                  <a:pt x="645140" y="959220"/>
                  <a:pt x="689104" y="988526"/>
                </a:cubicBezTo>
                <a:cubicBezTo>
                  <a:pt x="723123" y="980967"/>
                  <a:pt x="757352" y="974300"/>
                  <a:pt x="791160" y="965849"/>
                </a:cubicBezTo>
                <a:cubicBezTo>
                  <a:pt x="802756" y="962950"/>
                  <a:pt x="814929" y="960659"/>
                  <a:pt x="825179" y="954510"/>
                </a:cubicBezTo>
                <a:cubicBezTo>
                  <a:pt x="834346" y="949010"/>
                  <a:pt x="838692" y="937333"/>
                  <a:pt x="847859" y="931833"/>
                </a:cubicBezTo>
                <a:cubicBezTo>
                  <a:pt x="858109" y="925684"/>
                  <a:pt x="871187" y="925839"/>
                  <a:pt x="881878" y="920494"/>
                </a:cubicBezTo>
                <a:cubicBezTo>
                  <a:pt x="894067" y="914400"/>
                  <a:pt x="903442" y="903351"/>
                  <a:pt x="915896" y="897817"/>
                </a:cubicBezTo>
                <a:cubicBezTo>
                  <a:pt x="937742" y="888109"/>
                  <a:pt x="961255" y="882699"/>
                  <a:pt x="983934" y="875140"/>
                </a:cubicBezTo>
                <a:lnTo>
                  <a:pt x="1051972" y="852462"/>
                </a:lnTo>
                <a:lnTo>
                  <a:pt x="1120010" y="829785"/>
                </a:lnTo>
                <a:cubicBezTo>
                  <a:pt x="1131350" y="826005"/>
                  <a:pt x="1142308" y="820790"/>
                  <a:pt x="1154029" y="818446"/>
                </a:cubicBezTo>
                <a:cubicBezTo>
                  <a:pt x="1222448" y="804764"/>
                  <a:pt x="1192442" y="813202"/>
                  <a:pt x="1244746" y="795769"/>
                </a:cubicBezTo>
                <a:cubicBezTo>
                  <a:pt x="1413751" y="816893"/>
                  <a:pt x="1280257" y="778115"/>
                  <a:pt x="1369482" y="852462"/>
                </a:cubicBezTo>
                <a:cubicBezTo>
                  <a:pt x="1378665" y="860114"/>
                  <a:pt x="1392810" y="858456"/>
                  <a:pt x="1403501" y="863801"/>
                </a:cubicBezTo>
                <a:cubicBezTo>
                  <a:pt x="1421357" y="872728"/>
                  <a:pt x="1447541" y="892279"/>
                  <a:pt x="1460199" y="909156"/>
                </a:cubicBezTo>
                <a:cubicBezTo>
                  <a:pt x="1476553" y="930960"/>
                  <a:pt x="1490438" y="954511"/>
                  <a:pt x="1505558" y="977188"/>
                </a:cubicBezTo>
                <a:lnTo>
                  <a:pt x="1528237" y="1011203"/>
                </a:lnTo>
                <a:cubicBezTo>
                  <a:pt x="1532017" y="1022542"/>
                  <a:pt x="1533426" y="1034970"/>
                  <a:pt x="1539576" y="1045219"/>
                </a:cubicBezTo>
                <a:cubicBezTo>
                  <a:pt x="1573961" y="1102523"/>
                  <a:pt x="1555238" y="1028492"/>
                  <a:pt x="1573595" y="1101913"/>
                </a:cubicBezTo>
                <a:cubicBezTo>
                  <a:pt x="1582047" y="1135718"/>
                  <a:pt x="1588439" y="1170008"/>
                  <a:pt x="1596275" y="1203961"/>
                </a:cubicBezTo>
                <a:cubicBezTo>
                  <a:pt x="1599779" y="1219145"/>
                  <a:pt x="1602686" y="1234531"/>
                  <a:pt x="1607614" y="1249315"/>
                </a:cubicBezTo>
                <a:cubicBezTo>
                  <a:pt x="1614051" y="1268624"/>
                  <a:pt x="1618463" y="1289447"/>
                  <a:pt x="1630294" y="1306009"/>
                </a:cubicBezTo>
                <a:cubicBezTo>
                  <a:pt x="1638215" y="1317098"/>
                  <a:pt x="1653670" y="1320173"/>
                  <a:pt x="1664312" y="1328686"/>
                </a:cubicBezTo>
                <a:cubicBezTo>
                  <a:pt x="1708785" y="1364261"/>
                  <a:pt x="1661934" y="1343011"/>
                  <a:pt x="1721011" y="1362702"/>
                </a:cubicBezTo>
                <a:cubicBezTo>
                  <a:pt x="1771933" y="1413620"/>
                  <a:pt x="1749959" y="1381506"/>
                  <a:pt x="1777709" y="1464750"/>
                </a:cubicBezTo>
                <a:lnTo>
                  <a:pt x="1789048" y="1498766"/>
                </a:lnTo>
              </a:path>
            </a:pathLst>
          </a:custGeom>
          <a:ln w="15875">
            <a:solidFill>
              <a:schemeClr val="bg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 name="TextBox 48"/>
          <p:cNvSpPr txBox="1"/>
          <p:nvPr/>
        </p:nvSpPr>
        <p:spPr>
          <a:xfrm>
            <a:off x="5049408" y="3266919"/>
            <a:ext cx="1440160" cy="646331"/>
          </a:xfrm>
          <a:prstGeom prst="rect">
            <a:avLst/>
          </a:prstGeom>
          <a:noFill/>
        </p:spPr>
        <p:txBody>
          <a:bodyPr wrap="square" rtlCol="0">
            <a:spAutoFit/>
          </a:bodyPr>
          <a:lstStyle/>
          <a:p>
            <a:pPr algn="l"/>
            <a:r>
              <a:rPr lang="en-US" dirty="0" smtClean="0">
                <a:solidFill>
                  <a:srgbClr val="FFFFFF"/>
                </a:solidFill>
              </a:rPr>
              <a:t>Movement</a:t>
            </a:r>
          </a:p>
          <a:p>
            <a:pPr algn="l"/>
            <a:r>
              <a:rPr lang="en-US" dirty="0" smtClean="0">
                <a:solidFill>
                  <a:srgbClr val="FFFFFF"/>
                </a:solidFill>
              </a:rPr>
              <a:t> </a:t>
            </a:r>
            <a:r>
              <a:rPr lang="en-US" dirty="0" smtClean="0">
                <a:solidFill>
                  <a:srgbClr val="FFFFFF"/>
                </a:solidFill>
              </a:rPr>
              <a:t>Patterns</a:t>
            </a:r>
            <a:endParaRPr lang="en-US" dirty="0">
              <a:solidFill>
                <a:srgbClr val="FFFFFF"/>
              </a:solidFill>
            </a:endParaRPr>
          </a:p>
        </p:txBody>
      </p:sp>
    </p:spTree>
    <p:custDataLst>
      <p:tags r:id="rId1"/>
    </p:custDataLst>
    <p:extLst>
      <p:ext uri="{BB962C8B-B14F-4D97-AF65-F5344CB8AC3E}">
        <p14:creationId xmlns:p14="http://schemas.microsoft.com/office/powerpoint/2010/main" val="2609135835"/>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pic>
        <p:nvPicPr>
          <p:cNvPr id="2" name="Picture 1" descr="Arabi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68" y="1059582"/>
            <a:ext cx="5616624" cy="2938698"/>
          </a:xfrm>
          <a:prstGeom prst="roundRect">
            <a:avLst>
              <a:gd name="adj" fmla="val 5358"/>
            </a:avLst>
          </a:prstGeom>
          <a:solidFill>
            <a:srgbClr val="FFFFFF">
              <a:shade val="85000"/>
            </a:srgbClr>
          </a:solidFill>
          <a:ln>
            <a:noFill/>
          </a:ln>
          <a:effectLst/>
        </p:spPr>
      </p:pic>
      <p:grpSp>
        <p:nvGrpSpPr>
          <p:cNvPr id="56" name="Group 55"/>
          <p:cNvGrpSpPr/>
          <p:nvPr/>
        </p:nvGrpSpPr>
        <p:grpSpPr>
          <a:xfrm>
            <a:off x="-2492" y="4487478"/>
            <a:ext cx="9160324" cy="748570"/>
            <a:chOff x="-2492" y="4487476"/>
            <a:chExt cx="9160324" cy="748570"/>
          </a:xfrm>
        </p:grpSpPr>
        <p:pic>
          <p:nvPicPr>
            <p:cNvPr id="57" name="Picture 1" descr="KAUSTLogo.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5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59" name="TextBox 58"/>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grpSp>
        <p:nvGrpSpPr>
          <p:cNvPr id="46" name="Group 45"/>
          <p:cNvGrpSpPr/>
          <p:nvPr/>
        </p:nvGrpSpPr>
        <p:grpSpPr>
          <a:xfrm>
            <a:off x="395536" y="26958"/>
            <a:ext cx="8178296" cy="702070"/>
            <a:chOff x="395536" y="26958"/>
            <a:chExt cx="8178296" cy="702070"/>
          </a:xfrm>
        </p:grpSpPr>
        <p:sp>
          <p:nvSpPr>
            <p:cNvPr id="60"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61"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62"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3"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64"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tx1">
                      <a:lumMod val="65000"/>
                      <a:lumOff val="35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65"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595959"/>
                  </a:solidFill>
                </a:rPr>
                <a:t>Market </a:t>
              </a:r>
            </a:p>
            <a:p>
              <a:r>
                <a:rPr lang="en-US" sz="1600" b="1" dirty="0" smtClean="0">
                  <a:solidFill>
                    <a:srgbClr val="595959"/>
                  </a:solidFill>
                </a:rPr>
                <a:t> surveys</a:t>
              </a:r>
              <a:endParaRPr lang="en-GB" sz="1600" b="1" dirty="0">
                <a:solidFill>
                  <a:srgbClr val="595959"/>
                </a:solidFill>
              </a:endParaRPr>
            </a:p>
          </p:txBody>
        </p:sp>
        <p:sp>
          <p:nvSpPr>
            <p:cNvPr id="71"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73"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74"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75"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D50845"/>
                  </a:solidFill>
                </a:rPr>
                <a:t>Future</a:t>
              </a:r>
            </a:p>
            <a:p>
              <a:r>
                <a:rPr lang="en-GB" sz="1600" b="1" dirty="0" smtClean="0">
                  <a:solidFill>
                    <a:srgbClr val="D50845"/>
                  </a:solidFill>
                </a:rPr>
                <a:t> research</a:t>
              </a:r>
            </a:p>
          </p:txBody>
        </p:sp>
        <p:sp>
          <p:nvSpPr>
            <p:cNvPr id="76"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77"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sp>
        <p:nvSpPr>
          <p:cNvPr id="43" name="TextBox 42"/>
          <p:cNvSpPr txBox="1"/>
          <p:nvPr/>
        </p:nvSpPr>
        <p:spPr>
          <a:xfrm>
            <a:off x="5148064" y="3075806"/>
            <a:ext cx="1440160" cy="923330"/>
          </a:xfrm>
          <a:prstGeom prst="rect">
            <a:avLst/>
          </a:prstGeom>
          <a:noFill/>
        </p:spPr>
        <p:txBody>
          <a:bodyPr wrap="square" rtlCol="0">
            <a:spAutoFit/>
          </a:bodyPr>
          <a:lstStyle/>
          <a:p>
            <a:pPr algn="l"/>
            <a:r>
              <a:rPr lang="en-US" dirty="0" smtClean="0">
                <a:solidFill>
                  <a:srgbClr val="FFFFFF"/>
                </a:solidFill>
              </a:rPr>
              <a:t>Regional </a:t>
            </a:r>
            <a:endParaRPr lang="en-US" dirty="0" smtClean="0">
              <a:solidFill>
                <a:srgbClr val="FFFFFF"/>
              </a:solidFill>
            </a:endParaRPr>
          </a:p>
          <a:p>
            <a:pPr algn="l"/>
            <a:r>
              <a:rPr lang="en-US" dirty="0" smtClean="0">
                <a:solidFill>
                  <a:srgbClr val="FFFFFF"/>
                </a:solidFill>
              </a:rPr>
              <a:t>survey</a:t>
            </a:r>
          </a:p>
          <a:p>
            <a:pPr algn="l"/>
            <a:r>
              <a:rPr lang="en-US" dirty="0" smtClean="0">
                <a:solidFill>
                  <a:srgbClr val="FFFFFF"/>
                </a:solidFill>
              </a:rPr>
              <a:t>extension</a:t>
            </a:r>
            <a:endParaRPr lang="en-US" dirty="0">
              <a:solidFill>
                <a:srgbClr val="FFFFFF"/>
              </a:solidFill>
            </a:endParaRPr>
          </a:p>
        </p:txBody>
      </p:sp>
      <p:sp>
        <p:nvSpPr>
          <p:cNvPr id="45" name="TextBox 44"/>
          <p:cNvSpPr txBox="1"/>
          <p:nvPr/>
        </p:nvSpPr>
        <p:spPr>
          <a:xfrm>
            <a:off x="2123728" y="2859782"/>
            <a:ext cx="720080" cy="276999"/>
          </a:xfrm>
          <a:prstGeom prst="rect">
            <a:avLst/>
          </a:prstGeom>
          <a:noFill/>
        </p:spPr>
        <p:txBody>
          <a:bodyPr wrap="square" rtlCol="0">
            <a:spAutoFit/>
          </a:bodyPr>
          <a:lstStyle/>
          <a:p>
            <a:r>
              <a:rPr lang="en-US" sz="1200" dirty="0" smtClean="0">
                <a:solidFill>
                  <a:schemeClr val="bg1"/>
                </a:solidFill>
              </a:rPr>
              <a:t> Sudan</a:t>
            </a:r>
            <a:endParaRPr lang="en-US" sz="1200" dirty="0">
              <a:solidFill>
                <a:schemeClr val="bg1"/>
              </a:solidFill>
            </a:endParaRPr>
          </a:p>
        </p:txBody>
      </p:sp>
      <p:sp>
        <p:nvSpPr>
          <p:cNvPr id="47" name="TextBox 46"/>
          <p:cNvSpPr txBox="1"/>
          <p:nvPr/>
        </p:nvSpPr>
        <p:spPr>
          <a:xfrm>
            <a:off x="1938320" y="1973008"/>
            <a:ext cx="648072" cy="280419"/>
          </a:xfrm>
          <a:prstGeom prst="rect">
            <a:avLst/>
          </a:prstGeom>
          <a:noFill/>
        </p:spPr>
        <p:txBody>
          <a:bodyPr wrap="square" rtlCol="0">
            <a:spAutoFit/>
          </a:bodyPr>
          <a:lstStyle/>
          <a:p>
            <a:r>
              <a:rPr lang="en-US" sz="1200" dirty="0" smtClean="0">
                <a:solidFill>
                  <a:srgbClr val="FFFFFF"/>
                </a:solidFill>
              </a:rPr>
              <a:t>Egypt</a:t>
            </a:r>
            <a:endParaRPr lang="en-US" sz="1200" dirty="0">
              <a:solidFill>
                <a:srgbClr val="FFFFFF"/>
              </a:solidFill>
            </a:endParaRPr>
          </a:p>
        </p:txBody>
      </p:sp>
      <p:sp>
        <p:nvSpPr>
          <p:cNvPr id="48" name="TextBox 47"/>
          <p:cNvSpPr txBox="1"/>
          <p:nvPr/>
        </p:nvSpPr>
        <p:spPr>
          <a:xfrm>
            <a:off x="3635896" y="2283718"/>
            <a:ext cx="1080120" cy="276999"/>
          </a:xfrm>
          <a:prstGeom prst="rect">
            <a:avLst/>
          </a:prstGeom>
          <a:noFill/>
        </p:spPr>
        <p:txBody>
          <a:bodyPr wrap="square" rtlCol="0">
            <a:spAutoFit/>
          </a:bodyPr>
          <a:lstStyle/>
          <a:p>
            <a:r>
              <a:rPr lang="en-US" sz="1200" dirty="0" smtClean="0">
                <a:solidFill>
                  <a:schemeClr val="bg1"/>
                </a:solidFill>
              </a:rPr>
              <a:t>Saudi Arabia</a:t>
            </a:r>
            <a:endParaRPr lang="en-US" sz="1200" dirty="0">
              <a:solidFill>
                <a:schemeClr val="bg1"/>
              </a:solidFill>
            </a:endParaRPr>
          </a:p>
        </p:txBody>
      </p:sp>
      <p:cxnSp>
        <p:nvCxnSpPr>
          <p:cNvPr id="49" name="Straight Connector 48"/>
          <p:cNvCxnSpPr/>
          <p:nvPr/>
        </p:nvCxnSpPr>
        <p:spPr>
          <a:xfrm flipH="1">
            <a:off x="1191592" y="2488403"/>
            <a:ext cx="2016224"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50" name="Freeform 49"/>
          <p:cNvSpPr/>
          <p:nvPr/>
        </p:nvSpPr>
        <p:spPr>
          <a:xfrm>
            <a:off x="2685048" y="3139914"/>
            <a:ext cx="839133" cy="825001"/>
          </a:xfrm>
          <a:custGeom>
            <a:avLst/>
            <a:gdLst>
              <a:gd name="connsiteX0" fmla="*/ 839133 w 839133"/>
              <a:gd name="connsiteY0" fmla="*/ 0 h 1100001"/>
              <a:gd name="connsiteX1" fmla="*/ 782435 w 839133"/>
              <a:gd name="connsiteY1" fmla="*/ 90721 h 1100001"/>
              <a:gd name="connsiteX2" fmla="*/ 759756 w 839133"/>
              <a:gd name="connsiteY2" fmla="*/ 249485 h 1100001"/>
              <a:gd name="connsiteX3" fmla="*/ 737077 w 839133"/>
              <a:gd name="connsiteY3" fmla="*/ 283505 h 1100001"/>
              <a:gd name="connsiteX4" fmla="*/ 714397 w 839133"/>
              <a:gd name="connsiteY4" fmla="*/ 306186 h 1100001"/>
              <a:gd name="connsiteX5" fmla="*/ 691718 w 839133"/>
              <a:gd name="connsiteY5" fmla="*/ 340206 h 1100001"/>
              <a:gd name="connsiteX6" fmla="*/ 669039 w 839133"/>
              <a:gd name="connsiteY6" fmla="*/ 362887 h 1100001"/>
              <a:gd name="connsiteX7" fmla="*/ 646360 w 839133"/>
              <a:gd name="connsiteY7" fmla="*/ 396907 h 1100001"/>
              <a:gd name="connsiteX8" fmla="*/ 578322 w 839133"/>
              <a:gd name="connsiteY8" fmla="*/ 419588 h 1100001"/>
              <a:gd name="connsiteX9" fmla="*/ 555642 w 839133"/>
              <a:gd name="connsiteY9" fmla="*/ 442268 h 1100001"/>
              <a:gd name="connsiteX10" fmla="*/ 487605 w 839133"/>
              <a:gd name="connsiteY10" fmla="*/ 487629 h 1100001"/>
              <a:gd name="connsiteX11" fmla="*/ 464925 w 839133"/>
              <a:gd name="connsiteY11" fmla="*/ 510310 h 1100001"/>
              <a:gd name="connsiteX12" fmla="*/ 419567 w 839133"/>
              <a:gd name="connsiteY12" fmla="*/ 521650 h 1100001"/>
              <a:gd name="connsiteX13" fmla="*/ 385548 w 839133"/>
              <a:gd name="connsiteY13" fmla="*/ 532990 h 1100001"/>
              <a:gd name="connsiteX14" fmla="*/ 374208 w 839133"/>
              <a:gd name="connsiteY14" fmla="*/ 567011 h 1100001"/>
              <a:gd name="connsiteX15" fmla="*/ 340189 w 839133"/>
              <a:gd name="connsiteY15" fmla="*/ 578351 h 1100001"/>
              <a:gd name="connsiteX16" fmla="*/ 317510 w 839133"/>
              <a:gd name="connsiteY16" fmla="*/ 646392 h 1100001"/>
              <a:gd name="connsiteX17" fmla="*/ 306170 w 839133"/>
              <a:gd name="connsiteY17" fmla="*/ 680413 h 1100001"/>
              <a:gd name="connsiteX18" fmla="*/ 226793 w 839133"/>
              <a:gd name="connsiteY18" fmla="*/ 771135 h 1100001"/>
              <a:gd name="connsiteX19" fmla="*/ 192774 w 839133"/>
              <a:gd name="connsiteY19" fmla="*/ 793815 h 1100001"/>
              <a:gd name="connsiteX20" fmla="*/ 124736 w 839133"/>
              <a:gd name="connsiteY20" fmla="*/ 816496 h 1100001"/>
              <a:gd name="connsiteX21" fmla="*/ 68038 w 839133"/>
              <a:gd name="connsiteY21" fmla="*/ 861857 h 1100001"/>
              <a:gd name="connsiteX22" fmla="*/ 34019 w 839133"/>
              <a:gd name="connsiteY22" fmla="*/ 918558 h 1100001"/>
              <a:gd name="connsiteX23" fmla="*/ 22679 w 839133"/>
              <a:gd name="connsiteY23" fmla="*/ 952578 h 1100001"/>
              <a:gd name="connsiteX24" fmla="*/ 0 w 839133"/>
              <a:gd name="connsiteY24" fmla="*/ 1100001 h 110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33" h="1100001">
                <a:moveTo>
                  <a:pt x="839133" y="0"/>
                </a:moveTo>
                <a:cubicBezTo>
                  <a:pt x="813064" y="32589"/>
                  <a:pt x="788215" y="50258"/>
                  <a:pt x="782435" y="90721"/>
                </a:cubicBezTo>
                <a:cubicBezTo>
                  <a:pt x="777219" y="127232"/>
                  <a:pt x="782236" y="204523"/>
                  <a:pt x="759756" y="249485"/>
                </a:cubicBezTo>
                <a:cubicBezTo>
                  <a:pt x="753661" y="261675"/>
                  <a:pt x="745591" y="272863"/>
                  <a:pt x="737077" y="283505"/>
                </a:cubicBezTo>
                <a:cubicBezTo>
                  <a:pt x="730398" y="291854"/>
                  <a:pt x="721076" y="297837"/>
                  <a:pt x="714397" y="306186"/>
                </a:cubicBezTo>
                <a:cubicBezTo>
                  <a:pt x="705883" y="316828"/>
                  <a:pt x="700232" y="329563"/>
                  <a:pt x="691718" y="340206"/>
                </a:cubicBezTo>
                <a:cubicBezTo>
                  <a:pt x="685039" y="348555"/>
                  <a:pt x="675718" y="354538"/>
                  <a:pt x="669039" y="362887"/>
                </a:cubicBezTo>
                <a:cubicBezTo>
                  <a:pt x="660525" y="373530"/>
                  <a:pt x="657917" y="389683"/>
                  <a:pt x="646360" y="396907"/>
                </a:cubicBezTo>
                <a:cubicBezTo>
                  <a:pt x="626088" y="409578"/>
                  <a:pt x="578322" y="419588"/>
                  <a:pt x="578322" y="419588"/>
                </a:cubicBezTo>
                <a:cubicBezTo>
                  <a:pt x="570762" y="427148"/>
                  <a:pt x="564195" y="435853"/>
                  <a:pt x="555642" y="442268"/>
                </a:cubicBezTo>
                <a:cubicBezTo>
                  <a:pt x="533837" y="458623"/>
                  <a:pt x="506878" y="468355"/>
                  <a:pt x="487605" y="487629"/>
                </a:cubicBezTo>
                <a:cubicBezTo>
                  <a:pt x="480045" y="495189"/>
                  <a:pt x="474488" y="505528"/>
                  <a:pt x="464925" y="510310"/>
                </a:cubicBezTo>
                <a:cubicBezTo>
                  <a:pt x="450986" y="517280"/>
                  <a:pt x="434552" y="517368"/>
                  <a:pt x="419567" y="521650"/>
                </a:cubicBezTo>
                <a:cubicBezTo>
                  <a:pt x="408074" y="524934"/>
                  <a:pt x="396888" y="529210"/>
                  <a:pt x="385548" y="532990"/>
                </a:cubicBezTo>
                <a:cubicBezTo>
                  <a:pt x="381768" y="544330"/>
                  <a:pt x="382660" y="558558"/>
                  <a:pt x="374208" y="567011"/>
                </a:cubicBezTo>
                <a:cubicBezTo>
                  <a:pt x="365756" y="575463"/>
                  <a:pt x="347136" y="568624"/>
                  <a:pt x="340189" y="578351"/>
                </a:cubicBezTo>
                <a:cubicBezTo>
                  <a:pt x="326294" y="597805"/>
                  <a:pt x="325070" y="623712"/>
                  <a:pt x="317510" y="646392"/>
                </a:cubicBezTo>
                <a:cubicBezTo>
                  <a:pt x="313730" y="657732"/>
                  <a:pt x="312800" y="670467"/>
                  <a:pt x="306170" y="680413"/>
                </a:cubicBezTo>
                <a:cubicBezTo>
                  <a:pt x="282195" y="716378"/>
                  <a:pt x="266594" y="744600"/>
                  <a:pt x="226793" y="771135"/>
                </a:cubicBezTo>
                <a:cubicBezTo>
                  <a:pt x="215453" y="778695"/>
                  <a:pt x="205228" y="788280"/>
                  <a:pt x="192774" y="793815"/>
                </a:cubicBezTo>
                <a:cubicBezTo>
                  <a:pt x="170928" y="803525"/>
                  <a:pt x="144627" y="803235"/>
                  <a:pt x="124736" y="816496"/>
                </a:cubicBezTo>
                <a:cubicBezTo>
                  <a:pt x="81821" y="845107"/>
                  <a:pt x="100354" y="829539"/>
                  <a:pt x="68038" y="861857"/>
                </a:cubicBezTo>
                <a:cubicBezTo>
                  <a:pt x="35914" y="958230"/>
                  <a:pt x="80716" y="840726"/>
                  <a:pt x="34019" y="918558"/>
                </a:cubicBezTo>
                <a:cubicBezTo>
                  <a:pt x="27869" y="928808"/>
                  <a:pt x="25963" y="941084"/>
                  <a:pt x="22679" y="952578"/>
                </a:cubicBezTo>
                <a:cubicBezTo>
                  <a:pt x="9014" y="1000409"/>
                  <a:pt x="0" y="1050111"/>
                  <a:pt x="0" y="1100001"/>
                </a:cubicBezTo>
              </a:path>
            </a:pathLst>
          </a:custGeom>
          <a:ln w="127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51" name="Picture 50" descr="egypt flag.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03648" y="1967294"/>
            <a:ext cx="611871" cy="305380"/>
          </a:xfrm>
          <a:prstGeom prst="rect">
            <a:avLst/>
          </a:prstGeom>
        </p:spPr>
      </p:pic>
      <p:pic>
        <p:nvPicPr>
          <p:cNvPr id="52" name="Picture 51" descr="sudan_flag.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19672" y="2885396"/>
            <a:ext cx="608856" cy="228321"/>
          </a:xfrm>
          <a:prstGeom prst="rect">
            <a:avLst/>
          </a:prstGeom>
        </p:spPr>
      </p:pic>
      <p:sp>
        <p:nvSpPr>
          <p:cNvPr id="53" name="Freeform 52"/>
          <p:cNvSpPr/>
          <p:nvPr/>
        </p:nvSpPr>
        <p:spPr>
          <a:xfrm>
            <a:off x="3813932" y="2993408"/>
            <a:ext cx="669038" cy="105698"/>
          </a:xfrm>
          <a:custGeom>
            <a:avLst/>
            <a:gdLst>
              <a:gd name="connsiteX0" fmla="*/ 0 w 669038"/>
              <a:gd name="connsiteY0" fmla="*/ 215464 h 215464"/>
              <a:gd name="connsiteX1" fmla="*/ 22679 w 669038"/>
              <a:gd name="connsiteY1" fmla="*/ 158763 h 215464"/>
              <a:gd name="connsiteX2" fmla="*/ 45358 w 669038"/>
              <a:gd name="connsiteY2" fmla="*/ 124742 h 215464"/>
              <a:gd name="connsiteX3" fmla="*/ 34018 w 669038"/>
              <a:gd name="connsiteY3" fmla="*/ 79382 h 215464"/>
              <a:gd name="connsiteX4" fmla="*/ 45358 w 669038"/>
              <a:gd name="connsiteY4" fmla="*/ 22680 h 215464"/>
              <a:gd name="connsiteX5" fmla="*/ 158754 w 669038"/>
              <a:gd name="connsiteY5" fmla="*/ 11340 h 215464"/>
              <a:gd name="connsiteX6" fmla="*/ 192773 w 669038"/>
              <a:gd name="connsiteY6" fmla="*/ 0 h 215464"/>
              <a:gd name="connsiteX7" fmla="*/ 442245 w 669038"/>
              <a:gd name="connsiteY7" fmla="*/ 11340 h 215464"/>
              <a:gd name="connsiteX8" fmla="*/ 476264 w 669038"/>
              <a:gd name="connsiteY8" fmla="*/ 90722 h 215464"/>
              <a:gd name="connsiteX9" fmla="*/ 521623 w 669038"/>
              <a:gd name="connsiteY9" fmla="*/ 147423 h 215464"/>
              <a:gd name="connsiteX10" fmla="*/ 555642 w 669038"/>
              <a:gd name="connsiteY10" fmla="*/ 158763 h 215464"/>
              <a:gd name="connsiteX11" fmla="*/ 589661 w 669038"/>
              <a:gd name="connsiteY11" fmla="*/ 181444 h 215464"/>
              <a:gd name="connsiteX12" fmla="*/ 669038 w 669038"/>
              <a:gd name="connsiteY12" fmla="*/ 204124 h 215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9038" h="215464">
                <a:moveTo>
                  <a:pt x="0" y="215464"/>
                </a:moveTo>
                <a:cubicBezTo>
                  <a:pt x="7560" y="196564"/>
                  <a:pt x="13576" y="176970"/>
                  <a:pt x="22679" y="158763"/>
                </a:cubicBezTo>
                <a:cubicBezTo>
                  <a:pt x="28774" y="146573"/>
                  <a:pt x="43431" y="138234"/>
                  <a:pt x="45358" y="124742"/>
                </a:cubicBezTo>
                <a:cubicBezTo>
                  <a:pt x="47562" y="109313"/>
                  <a:pt x="37798" y="94502"/>
                  <a:pt x="34018" y="79382"/>
                </a:cubicBezTo>
                <a:cubicBezTo>
                  <a:pt x="37798" y="60481"/>
                  <a:pt x="28437" y="31910"/>
                  <a:pt x="45358" y="22680"/>
                </a:cubicBezTo>
                <a:cubicBezTo>
                  <a:pt x="78706" y="4489"/>
                  <a:pt x="121209" y="17116"/>
                  <a:pt x="158754" y="11340"/>
                </a:cubicBezTo>
                <a:cubicBezTo>
                  <a:pt x="170568" y="9522"/>
                  <a:pt x="181433" y="3780"/>
                  <a:pt x="192773" y="0"/>
                </a:cubicBezTo>
                <a:cubicBezTo>
                  <a:pt x="275930" y="3780"/>
                  <a:pt x="359645" y="1014"/>
                  <a:pt x="442245" y="11340"/>
                </a:cubicBezTo>
                <a:cubicBezTo>
                  <a:pt x="472897" y="15172"/>
                  <a:pt x="473026" y="82088"/>
                  <a:pt x="476264" y="90722"/>
                </a:cubicBezTo>
                <a:cubicBezTo>
                  <a:pt x="480749" y="102681"/>
                  <a:pt x="508233" y="139389"/>
                  <a:pt x="521623" y="147423"/>
                </a:cubicBezTo>
                <a:cubicBezTo>
                  <a:pt x="531873" y="153573"/>
                  <a:pt x="544302" y="154983"/>
                  <a:pt x="555642" y="158763"/>
                </a:cubicBezTo>
                <a:cubicBezTo>
                  <a:pt x="566982" y="166323"/>
                  <a:pt x="577207" y="175908"/>
                  <a:pt x="589661" y="181444"/>
                </a:cubicBezTo>
                <a:cubicBezTo>
                  <a:pt x="643377" y="205319"/>
                  <a:pt x="636624" y="204124"/>
                  <a:pt x="669038" y="204124"/>
                </a:cubicBezTo>
              </a:path>
            </a:pathLst>
          </a:custGeom>
          <a:ln w="127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 name="Freeform 53"/>
          <p:cNvSpPr/>
          <p:nvPr/>
        </p:nvSpPr>
        <p:spPr>
          <a:xfrm>
            <a:off x="3010504" y="1430961"/>
            <a:ext cx="192774" cy="314691"/>
          </a:xfrm>
          <a:custGeom>
            <a:avLst/>
            <a:gdLst>
              <a:gd name="connsiteX0" fmla="*/ 0 w 192774"/>
              <a:gd name="connsiteY0" fmla="*/ 419588 h 419588"/>
              <a:gd name="connsiteX1" fmla="*/ 22679 w 192774"/>
              <a:gd name="connsiteY1" fmla="*/ 362887 h 419588"/>
              <a:gd name="connsiteX2" fmla="*/ 56698 w 192774"/>
              <a:gd name="connsiteY2" fmla="*/ 340207 h 419588"/>
              <a:gd name="connsiteX3" fmla="*/ 79377 w 192774"/>
              <a:gd name="connsiteY3" fmla="*/ 272165 h 419588"/>
              <a:gd name="connsiteX4" fmla="*/ 90717 w 192774"/>
              <a:gd name="connsiteY4" fmla="*/ 238145 h 419588"/>
              <a:gd name="connsiteX5" fmla="*/ 124736 w 192774"/>
              <a:gd name="connsiteY5" fmla="*/ 113402 h 419588"/>
              <a:gd name="connsiteX6" fmla="*/ 158755 w 192774"/>
              <a:gd name="connsiteY6" fmla="*/ 90722 h 419588"/>
              <a:gd name="connsiteX7" fmla="*/ 181434 w 192774"/>
              <a:gd name="connsiteY7" fmla="*/ 11340 h 419588"/>
              <a:gd name="connsiteX8" fmla="*/ 192774 w 192774"/>
              <a:gd name="connsiteY8" fmla="*/ 0 h 41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74" h="419588">
                <a:moveTo>
                  <a:pt x="0" y="419588"/>
                </a:moveTo>
                <a:cubicBezTo>
                  <a:pt x="7560" y="400688"/>
                  <a:pt x="10848" y="379452"/>
                  <a:pt x="22679" y="362887"/>
                </a:cubicBezTo>
                <a:cubicBezTo>
                  <a:pt x="30600" y="351797"/>
                  <a:pt x="49475" y="351764"/>
                  <a:pt x="56698" y="340207"/>
                </a:cubicBezTo>
                <a:cubicBezTo>
                  <a:pt x="69368" y="319933"/>
                  <a:pt x="71817" y="294846"/>
                  <a:pt x="79377" y="272165"/>
                </a:cubicBezTo>
                <a:lnTo>
                  <a:pt x="90717" y="238145"/>
                </a:lnTo>
                <a:cubicBezTo>
                  <a:pt x="99576" y="158413"/>
                  <a:pt x="78997" y="149995"/>
                  <a:pt x="124736" y="113402"/>
                </a:cubicBezTo>
                <a:cubicBezTo>
                  <a:pt x="135378" y="104888"/>
                  <a:pt x="147415" y="98282"/>
                  <a:pt x="158755" y="90722"/>
                </a:cubicBezTo>
                <a:cubicBezTo>
                  <a:pt x="162389" y="76185"/>
                  <a:pt x="173299" y="27611"/>
                  <a:pt x="181434" y="11340"/>
                </a:cubicBezTo>
                <a:cubicBezTo>
                  <a:pt x="183825" y="6559"/>
                  <a:pt x="188994" y="3780"/>
                  <a:pt x="192774" y="0"/>
                </a:cubicBezTo>
              </a:path>
            </a:pathLst>
          </a:custGeom>
          <a:ln w="127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55" name="Picture 54" descr="saudi_flag.gi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35896" y="2067694"/>
            <a:ext cx="504056" cy="253327"/>
          </a:xfrm>
          <a:prstGeom prst="rect">
            <a:avLst/>
          </a:prstGeom>
        </p:spPr>
      </p:pic>
      <p:pic>
        <p:nvPicPr>
          <p:cNvPr id="82" name="Picture 81" descr="nurse2.jpg"/>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rot="857469">
            <a:off x="5495244" y="881200"/>
            <a:ext cx="2026920" cy="1316736"/>
          </a:xfrm>
          <a:prstGeom prst="roundRect">
            <a:avLst>
              <a:gd name="adj" fmla="val 8594"/>
            </a:avLst>
          </a:prstGeom>
          <a:solidFill>
            <a:schemeClr val="accent1">
              <a:alpha val="38000"/>
            </a:schemeClr>
          </a:solidFill>
          <a:ln>
            <a:noFill/>
          </a:ln>
          <a:effectLst/>
        </p:spPr>
      </p:pic>
      <p:sp>
        <p:nvSpPr>
          <p:cNvPr id="6" name="Freeform 5"/>
          <p:cNvSpPr/>
          <p:nvPr/>
        </p:nvSpPr>
        <p:spPr>
          <a:xfrm>
            <a:off x="2935318" y="1916234"/>
            <a:ext cx="333185" cy="521578"/>
          </a:xfrm>
          <a:custGeom>
            <a:avLst/>
            <a:gdLst>
              <a:gd name="connsiteX0" fmla="*/ 58346 w 333185"/>
              <a:gd name="connsiteY0" fmla="*/ 0 h 521578"/>
              <a:gd name="connsiteX1" fmla="*/ 1648 w 333185"/>
              <a:gd name="connsiteY1" fmla="*/ 34016 h 521578"/>
              <a:gd name="connsiteX2" fmla="*/ 24327 w 333185"/>
              <a:gd name="connsiteY2" fmla="*/ 113386 h 521578"/>
              <a:gd name="connsiteX3" fmla="*/ 35667 w 333185"/>
              <a:gd name="connsiteY3" fmla="*/ 147402 h 521578"/>
              <a:gd name="connsiteX4" fmla="*/ 58346 w 333185"/>
              <a:gd name="connsiteY4" fmla="*/ 170080 h 521578"/>
              <a:gd name="connsiteX5" fmla="*/ 103705 w 333185"/>
              <a:gd name="connsiteY5" fmla="*/ 226773 h 521578"/>
              <a:gd name="connsiteX6" fmla="*/ 149063 w 333185"/>
              <a:gd name="connsiteY6" fmla="*/ 272128 h 521578"/>
              <a:gd name="connsiteX7" fmla="*/ 171743 w 333185"/>
              <a:gd name="connsiteY7" fmla="*/ 340159 h 521578"/>
              <a:gd name="connsiteX8" fmla="*/ 183082 w 333185"/>
              <a:gd name="connsiteY8" fmla="*/ 374175 h 521578"/>
              <a:gd name="connsiteX9" fmla="*/ 194422 w 333185"/>
              <a:gd name="connsiteY9" fmla="*/ 430869 h 521578"/>
              <a:gd name="connsiteX10" fmla="*/ 228441 w 333185"/>
              <a:gd name="connsiteY10" fmla="*/ 442207 h 521578"/>
              <a:gd name="connsiteX11" fmla="*/ 285139 w 333185"/>
              <a:gd name="connsiteY11" fmla="*/ 487562 h 521578"/>
              <a:gd name="connsiteX12" fmla="*/ 330498 w 333185"/>
              <a:gd name="connsiteY12" fmla="*/ 498901 h 521578"/>
              <a:gd name="connsiteX13" fmla="*/ 330498 w 333185"/>
              <a:gd name="connsiteY13" fmla="*/ 521578 h 521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3185" h="521578">
                <a:moveTo>
                  <a:pt x="58346" y="0"/>
                </a:moveTo>
                <a:cubicBezTo>
                  <a:pt x="39447" y="11339"/>
                  <a:pt x="7982" y="12906"/>
                  <a:pt x="1648" y="34016"/>
                </a:cubicBezTo>
                <a:cubicBezTo>
                  <a:pt x="-6259" y="60371"/>
                  <a:pt x="16420" y="87031"/>
                  <a:pt x="24327" y="113386"/>
                </a:cubicBezTo>
                <a:cubicBezTo>
                  <a:pt x="27762" y="124834"/>
                  <a:pt x="29517" y="137153"/>
                  <a:pt x="35667" y="147402"/>
                </a:cubicBezTo>
                <a:cubicBezTo>
                  <a:pt x="41168" y="156569"/>
                  <a:pt x="50786" y="162521"/>
                  <a:pt x="58346" y="170080"/>
                </a:cubicBezTo>
                <a:cubicBezTo>
                  <a:pt x="86850" y="255581"/>
                  <a:pt x="45085" y="153504"/>
                  <a:pt x="103705" y="226773"/>
                </a:cubicBezTo>
                <a:cubicBezTo>
                  <a:pt x="147690" y="281750"/>
                  <a:pt x="74837" y="247387"/>
                  <a:pt x="149063" y="272128"/>
                </a:cubicBezTo>
                <a:lnTo>
                  <a:pt x="171743" y="340159"/>
                </a:lnTo>
                <a:cubicBezTo>
                  <a:pt x="175523" y="351498"/>
                  <a:pt x="180738" y="362455"/>
                  <a:pt x="183082" y="374175"/>
                </a:cubicBezTo>
                <a:cubicBezTo>
                  <a:pt x="186862" y="393073"/>
                  <a:pt x="183731" y="414834"/>
                  <a:pt x="194422" y="430869"/>
                </a:cubicBezTo>
                <a:cubicBezTo>
                  <a:pt x="201053" y="440814"/>
                  <a:pt x="217101" y="438428"/>
                  <a:pt x="228441" y="442207"/>
                </a:cubicBezTo>
                <a:cubicBezTo>
                  <a:pt x="246731" y="460497"/>
                  <a:pt x="260103" y="476833"/>
                  <a:pt x="285139" y="487562"/>
                </a:cubicBezTo>
                <a:cubicBezTo>
                  <a:pt x="299464" y="493701"/>
                  <a:pt x="318030" y="489551"/>
                  <a:pt x="330498" y="498901"/>
                </a:cubicBezTo>
                <a:cubicBezTo>
                  <a:pt x="336545" y="503436"/>
                  <a:pt x="330498" y="514019"/>
                  <a:pt x="330498" y="521578"/>
                </a:cubicBezTo>
              </a:path>
            </a:pathLst>
          </a:custGeom>
          <a:ln w="15875">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Freeform 6"/>
          <p:cNvSpPr/>
          <p:nvPr/>
        </p:nvSpPr>
        <p:spPr>
          <a:xfrm>
            <a:off x="3254476" y="2517183"/>
            <a:ext cx="238166" cy="521578"/>
          </a:xfrm>
          <a:custGeom>
            <a:avLst/>
            <a:gdLst>
              <a:gd name="connsiteX0" fmla="*/ 0 w 238166"/>
              <a:gd name="connsiteY0" fmla="*/ 0 h 521578"/>
              <a:gd name="connsiteX1" fmla="*/ 79377 w 238166"/>
              <a:gd name="connsiteY1" fmla="*/ 56693 h 521578"/>
              <a:gd name="connsiteX2" fmla="*/ 68038 w 238166"/>
              <a:gd name="connsiteY2" fmla="*/ 158741 h 521578"/>
              <a:gd name="connsiteX3" fmla="*/ 45358 w 238166"/>
              <a:gd name="connsiteY3" fmla="*/ 226773 h 521578"/>
              <a:gd name="connsiteX4" fmla="*/ 68038 w 238166"/>
              <a:gd name="connsiteY4" fmla="*/ 249450 h 521578"/>
              <a:gd name="connsiteX5" fmla="*/ 102057 w 238166"/>
              <a:gd name="connsiteY5" fmla="*/ 260789 h 521578"/>
              <a:gd name="connsiteX6" fmla="*/ 136076 w 238166"/>
              <a:gd name="connsiteY6" fmla="*/ 283466 h 521578"/>
              <a:gd name="connsiteX7" fmla="*/ 181434 w 238166"/>
              <a:gd name="connsiteY7" fmla="*/ 328821 h 521578"/>
              <a:gd name="connsiteX8" fmla="*/ 204113 w 238166"/>
              <a:gd name="connsiteY8" fmla="*/ 362837 h 521578"/>
              <a:gd name="connsiteX9" fmla="*/ 226793 w 238166"/>
              <a:gd name="connsiteY9" fmla="*/ 385514 h 521578"/>
              <a:gd name="connsiteX10" fmla="*/ 238132 w 238166"/>
              <a:gd name="connsiteY10" fmla="*/ 521578 h 521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8166" h="521578">
                <a:moveTo>
                  <a:pt x="0" y="0"/>
                </a:moveTo>
                <a:cubicBezTo>
                  <a:pt x="23423" y="9368"/>
                  <a:pt x="76155" y="18039"/>
                  <a:pt x="79377" y="56693"/>
                </a:cubicBezTo>
                <a:cubicBezTo>
                  <a:pt x="82220" y="90800"/>
                  <a:pt x="74751" y="125180"/>
                  <a:pt x="68038" y="158741"/>
                </a:cubicBezTo>
                <a:cubicBezTo>
                  <a:pt x="63350" y="182181"/>
                  <a:pt x="45358" y="226773"/>
                  <a:pt x="45358" y="226773"/>
                </a:cubicBezTo>
                <a:cubicBezTo>
                  <a:pt x="52918" y="234332"/>
                  <a:pt x="58871" y="243950"/>
                  <a:pt x="68038" y="249450"/>
                </a:cubicBezTo>
                <a:cubicBezTo>
                  <a:pt x="78288" y="255599"/>
                  <a:pt x="91366" y="255444"/>
                  <a:pt x="102057" y="260789"/>
                </a:cubicBezTo>
                <a:cubicBezTo>
                  <a:pt x="114247" y="266883"/>
                  <a:pt x="124736" y="275907"/>
                  <a:pt x="136076" y="283466"/>
                </a:cubicBezTo>
                <a:cubicBezTo>
                  <a:pt x="160815" y="357680"/>
                  <a:pt x="126456" y="284842"/>
                  <a:pt x="181434" y="328821"/>
                </a:cubicBezTo>
                <a:cubicBezTo>
                  <a:pt x="192076" y="337334"/>
                  <a:pt x="195599" y="352196"/>
                  <a:pt x="204113" y="362837"/>
                </a:cubicBezTo>
                <a:cubicBezTo>
                  <a:pt x="210792" y="371185"/>
                  <a:pt x="219233" y="377955"/>
                  <a:pt x="226793" y="385514"/>
                </a:cubicBezTo>
                <a:cubicBezTo>
                  <a:pt x="239384" y="498831"/>
                  <a:pt x="238132" y="453337"/>
                  <a:pt x="238132" y="521578"/>
                </a:cubicBezTo>
              </a:path>
            </a:pathLst>
          </a:custGeom>
          <a:ln w="15875">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850562354"/>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grpId="1"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P spid="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79"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sp>
        <p:nvSpPr>
          <p:cNvPr id="34" name="Text Box 21"/>
          <p:cNvSpPr txBox="1">
            <a:spLocks noChangeArrowheads="1"/>
          </p:cNvSpPr>
          <p:nvPr/>
        </p:nvSpPr>
        <p:spPr bwMode="auto">
          <a:xfrm>
            <a:off x="251520" y="320487"/>
            <a:ext cx="612068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sz="4400" dirty="0">
                <a:solidFill>
                  <a:schemeClr val="tx1">
                    <a:lumMod val="50000"/>
                    <a:lumOff val="50000"/>
                  </a:schemeClr>
                </a:solidFill>
              </a:rPr>
              <a:t>Acknowledgements:</a:t>
            </a:r>
            <a:endParaRPr lang="en-GB" sz="4400" dirty="0">
              <a:solidFill>
                <a:schemeClr val="tx1">
                  <a:lumMod val="50000"/>
                  <a:lumOff val="50000"/>
                </a:schemeClr>
              </a:solidFill>
            </a:endParaRPr>
          </a:p>
        </p:txBody>
      </p:sp>
      <p:sp>
        <p:nvSpPr>
          <p:cNvPr id="39" name="Text Box 27"/>
          <p:cNvSpPr txBox="1">
            <a:spLocks noChangeArrowheads="1"/>
          </p:cNvSpPr>
          <p:nvPr/>
        </p:nvSpPr>
        <p:spPr bwMode="auto">
          <a:xfrm>
            <a:off x="322267" y="1221603"/>
            <a:ext cx="73460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dirty="0" smtClean="0"/>
              <a:t>Fish market, BRUVS and </a:t>
            </a:r>
            <a:r>
              <a:rPr lang="en-US" dirty="0" err="1" smtClean="0"/>
              <a:t>longline</a:t>
            </a:r>
            <a:r>
              <a:rPr lang="en-US" dirty="0" smtClean="0"/>
              <a:t> volunteers</a:t>
            </a:r>
          </a:p>
        </p:txBody>
      </p:sp>
      <p:sp>
        <p:nvSpPr>
          <p:cNvPr id="42" name="Text Box 28"/>
          <p:cNvSpPr txBox="1">
            <a:spLocks noChangeArrowheads="1"/>
          </p:cNvSpPr>
          <p:nvPr/>
        </p:nvSpPr>
        <p:spPr bwMode="auto">
          <a:xfrm>
            <a:off x="322263" y="3597867"/>
            <a:ext cx="6120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dirty="0" smtClean="0"/>
              <a:t>Dream Divers, Jeddah</a:t>
            </a:r>
            <a:r>
              <a:rPr lang="en-US" dirty="0"/>
              <a:t>, </a:t>
            </a:r>
            <a:r>
              <a:rPr lang="en-US" sz="1800" dirty="0"/>
              <a:t>Saudi </a:t>
            </a:r>
            <a:r>
              <a:rPr lang="en-US" sz="1800" dirty="0" smtClean="0"/>
              <a:t>Arabia</a:t>
            </a:r>
            <a:endParaRPr lang="en-US" sz="1800" dirty="0"/>
          </a:p>
        </p:txBody>
      </p:sp>
      <p:pic>
        <p:nvPicPr>
          <p:cNvPr id="2" name="Picture 1" descr="SOSF_LOGO_jpg.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9" y="1977684"/>
            <a:ext cx="1524000" cy="403098"/>
          </a:xfrm>
          <a:prstGeom prst="rect">
            <a:avLst/>
          </a:prstGeom>
        </p:spPr>
      </p:pic>
      <p:sp>
        <p:nvSpPr>
          <p:cNvPr id="29" name="Text Box 26"/>
          <p:cNvSpPr txBox="1">
            <a:spLocks noChangeAspect="1" noChangeArrowheads="1"/>
          </p:cNvSpPr>
          <p:nvPr/>
        </p:nvSpPr>
        <p:spPr bwMode="auto">
          <a:xfrm>
            <a:off x="322269" y="1869676"/>
            <a:ext cx="3817689"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dirty="0" smtClean="0"/>
              <a:t>Safe our Seas Foundation </a:t>
            </a:r>
          </a:p>
          <a:p>
            <a:pPr algn="l" eaLnBrk="1" hangingPunct="1">
              <a:spcBef>
                <a:spcPct val="50000"/>
              </a:spcBef>
            </a:pPr>
            <a:r>
              <a:rPr lang="en-US" sz="1800" dirty="0" smtClean="0"/>
              <a:t>for financial support to attend ICRS</a:t>
            </a:r>
            <a:endParaRPr lang="en-US" sz="1800" dirty="0"/>
          </a:p>
        </p:txBody>
      </p:sp>
      <p:sp>
        <p:nvSpPr>
          <p:cNvPr id="35" name="Text Box 26"/>
          <p:cNvSpPr txBox="1">
            <a:spLocks noChangeArrowheads="1"/>
          </p:cNvSpPr>
          <p:nvPr/>
        </p:nvSpPr>
        <p:spPr bwMode="auto">
          <a:xfrm>
            <a:off x="322263" y="2895789"/>
            <a:ext cx="7056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Bef>
                <a:spcPct val="50000"/>
              </a:spcBef>
            </a:pPr>
            <a:r>
              <a:rPr lang="en-US" dirty="0" smtClean="0"/>
              <a:t>Coastal and Marine Resources Core Lab (CMOR)</a:t>
            </a:r>
            <a:endParaRPr lang="en-US" dirty="0"/>
          </a:p>
        </p:txBody>
      </p:sp>
      <p:pic>
        <p:nvPicPr>
          <p:cNvPr id="36" name="Picture 1" descr="KAUSTLogo.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380318" y="2733770"/>
            <a:ext cx="688177" cy="688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13"/>
          <p:cNvGrpSpPr/>
          <p:nvPr/>
        </p:nvGrpSpPr>
        <p:grpSpPr>
          <a:xfrm>
            <a:off x="-2492" y="4487478"/>
            <a:ext cx="9160324" cy="748570"/>
            <a:chOff x="-2492" y="4487476"/>
            <a:chExt cx="9160324" cy="748570"/>
          </a:xfrm>
        </p:grpSpPr>
        <p:pic>
          <p:nvPicPr>
            <p:cNvPr id="15" name="Picture 1" descr="KAUSTLogo.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17" name="TextBox 16"/>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spTree>
    <p:custDataLst>
      <p:tags r:id="rId1"/>
    </p:custDataLst>
    <p:extLst>
      <p:ext uri="{BB962C8B-B14F-4D97-AF65-F5344CB8AC3E}">
        <p14:creationId xmlns:p14="http://schemas.microsoft.com/office/powerpoint/2010/main" val="980003135"/>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12"/>
          <p:cNvSpPr>
            <a:spLocks noChangeArrowheads="1"/>
          </p:cNvSpPr>
          <p:nvPr/>
        </p:nvSpPr>
        <p:spPr bwMode="auto">
          <a:xfrm>
            <a:off x="-27940" y="4461960"/>
            <a:ext cx="9167780" cy="675000"/>
          </a:xfrm>
          <a:prstGeom prst="rect">
            <a:avLst/>
          </a:prstGeom>
          <a:solidFill>
            <a:schemeClr val="bg1">
              <a:lumMod val="50000"/>
            </a:schemeClr>
          </a:solidFill>
          <a:ln>
            <a:noFill/>
          </a:ln>
          <a:extLst/>
        </p:spPr>
        <p:txBody>
          <a:bodyPr wrap="none" anchor="ctr"/>
          <a:lstStyle/>
          <a:p>
            <a:endParaRPr lang="en-AU"/>
          </a:p>
        </p:txBody>
      </p:sp>
      <p:sp>
        <p:nvSpPr>
          <p:cNvPr id="26" name="Rectangle 13"/>
          <p:cNvSpPr>
            <a:spLocks noChangeArrowheads="1"/>
          </p:cNvSpPr>
          <p:nvPr/>
        </p:nvSpPr>
        <p:spPr bwMode="auto">
          <a:xfrm>
            <a:off x="-21288" y="4498956"/>
            <a:ext cx="9167780" cy="702000"/>
          </a:xfrm>
          <a:prstGeom prst="rect">
            <a:avLst/>
          </a:prstGeom>
          <a:solidFill>
            <a:schemeClr val="tx1"/>
          </a:solidFill>
          <a:ln w="9525">
            <a:solidFill>
              <a:schemeClr val="tx1"/>
            </a:solidFill>
            <a:miter lim="800000"/>
            <a:headEnd/>
            <a:tailEnd/>
          </a:ln>
        </p:spPr>
        <p:txBody>
          <a:bodyPr wrap="none" anchor="ctr"/>
          <a:lstStyle/>
          <a:p>
            <a:endParaRPr lang="en-AU"/>
          </a:p>
        </p:txBody>
      </p:sp>
      <p:pic>
        <p:nvPicPr>
          <p:cNvPr id="22" name="Picture 21" descr="Red_Se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0" y="877798"/>
            <a:ext cx="2716765" cy="3566160"/>
          </a:xfrm>
          <a:prstGeom prst="roundRect">
            <a:avLst>
              <a:gd name="adj" fmla="val 8594"/>
            </a:avLst>
          </a:prstGeom>
          <a:solidFill>
            <a:srgbClr val="FFFFFF">
              <a:shade val="85000"/>
            </a:srgbClr>
          </a:solidFill>
          <a:ln>
            <a:noFill/>
          </a:ln>
          <a:effectLst/>
        </p:spPr>
      </p:pic>
      <p:pic>
        <p:nvPicPr>
          <p:cNvPr id="2" name="Picture 1" descr="Thuwal_por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5069" y="882997"/>
            <a:ext cx="1767352" cy="1173358"/>
          </a:xfrm>
          <a:prstGeom prst="roundRect">
            <a:avLst>
              <a:gd name="adj" fmla="val 8594"/>
            </a:avLst>
          </a:prstGeom>
          <a:solidFill>
            <a:srgbClr val="FFFFFF">
              <a:shade val="85000"/>
            </a:srgbClr>
          </a:solidFill>
          <a:ln>
            <a:noFill/>
          </a:ln>
          <a:effectLst/>
        </p:spPr>
      </p:pic>
      <p:pic>
        <p:nvPicPr>
          <p:cNvPr id="4" name="Picture 3" descr="bycatch.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01248" y="896981"/>
            <a:ext cx="1600200" cy="1200150"/>
          </a:xfrm>
          <a:prstGeom prst="roundRect">
            <a:avLst>
              <a:gd name="adj" fmla="val 8594"/>
            </a:avLst>
          </a:prstGeom>
          <a:solidFill>
            <a:srgbClr val="FFFFFF">
              <a:shade val="85000"/>
            </a:srgbClr>
          </a:solidFill>
          <a:ln>
            <a:noFill/>
          </a:ln>
          <a:effectLst/>
        </p:spPr>
      </p:pic>
      <p:sp>
        <p:nvSpPr>
          <p:cNvPr id="47" name="Oval 46"/>
          <p:cNvSpPr/>
          <p:nvPr/>
        </p:nvSpPr>
        <p:spPr>
          <a:xfrm>
            <a:off x="899592" y="1491630"/>
            <a:ext cx="288032" cy="270030"/>
          </a:xfrm>
          <a:prstGeom prst="ellipse">
            <a:avLst/>
          </a:prstGeom>
          <a:noFill/>
          <a:ln w="22225">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dhows.jpg"/>
          <p:cNvPicPr>
            <a:picLocks noChangeAspect="1"/>
          </p:cNvPicPr>
          <p:nvPr/>
        </p:nvPicPr>
        <p:blipFill rotWithShape="1">
          <a:blip r:embed="rId6" cstate="print">
            <a:extLst>
              <a:ext uri="{28A0092B-C50C-407E-A947-70E740481C1C}">
                <a14:useLocalDpi xmlns:a14="http://schemas.microsoft.com/office/drawing/2010/main" val="0"/>
              </a:ext>
            </a:extLst>
          </a:blip>
          <a:srcRect r="20049"/>
          <a:stretch/>
        </p:blipFill>
        <p:spPr>
          <a:xfrm>
            <a:off x="5474089" y="567806"/>
            <a:ext cx="3675077" cy="1525957"/>
          </a:xfrm>
          <a:prstGeom prst="roundRect">
            <a:avLst>
              <a:gd name="adj" fmla="val 8594"/>
            </a:avLst>
          </a:prstGeom>
          <a:solidFill>
            <a:srgbClr val="FFFFFF">
              <a:shade val="85000"/>
            </a:srgbClr>
          </a:solidFill>
          <a:ln>
            <a:noFill/>
          </a:ln>
          <a:effectLst/>
        </p:spPr>
      </p:pic>
      <p:pic>
        <p:nvPicPr>
          <p:cNvPr id="34" name="Picture 33" descr="IMG_5818.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757239" y="2050062"/>
            <a:ext cx="3631265" cy="2393899"/>
          </a:xfrm>
          <a:prstGeom prst="roundRect">
            <a:avLst>
              <a:gd name="adj" fmla="val 8594"/>
            </a:avLst>
          </a:prstGeom>
          <a:solidFill>
            <a:srgbClr val="FFFFFF">
              <a:shade val="85000"/>
            </a:srgbClr>
          </a:solidFill>
          <a:ln>
            <a:noFill/>
          </a:ln>
          <a:effectLst/>
        </p:spPr>
      </p:pic>
      <p:sp>
        <p:nvSpPr>
          <p:cNvPr id="35" name="TextBox 34"/>
          <p:cNvSpPr txBox="1"/>
          <p:nvPr/>
        </p:nvSpPr>
        <p:spPr>
          <a:xfrm>
            <a:off x="6012160" y="3507857"/>
            <a:ext cx="1008112" cy="307777"/>
          </a:xfrm>
          <a:prstGeom prst="rect">
            <a:avLst/>
          </a:prstGeom>
          <a:noFill/>
          <a:ln w="38100" cmpd="sng">
            <a:noFill/>
          </a:ln>
        </p:spPr>
        <p:txBody>
          <a:bodyPr wrap="square" rtlCol="0">
            <a:spAutoFit/>
          </a:bodyPr>
          <a:lstStyle/>
          <a:p>
            <a:r>
              <a:rPr lang="en-US" sz="1400" b="1" dirty="0" smtClean="0">
                <a:solidFill>
                  <a:srgbClr val="FF0000"/>
                </a:solidFill>
              </a:rPr>
              <a:t>US$ 100</a:t>
            </a:r>
            <a:endParaRPr lang="en-US" sz="1400" b="1" dirty="0">
              <a:solidFill>
                <a:srgbClr val="FF0000"/>
              </a:solidFill>
            </a:endParaRPr>
          </a:p>
        </p:txBody>
      </p:sp>
      <p:sp>
        <p:nvSpPr>
          <p:cNvPr id="36" name="TextBox 35"/>
          <p:cNvSpPr txBox="1"/>
          <p:nvPr/>
        </p:nvSpPr>
        <p:spPr>
          <a:xfrm>
            <a:off x="4932046" y="3003801"/>
            <a:ext cx="954139" cy="307777"/>
          </a:xfrm>
          <a:prstGeom prst="rect">
            <a:avLst/>
          </a:prstGeom>
          <a:noFill/>
          <a:ln w="38100" cmpd="sng">
            <a:noFill/>
          </a:ln>
        </p:spPr>
        <p:txBody>
          <a:bodyPr wrap="square" rtlCol="0">
            <a:spAutoFit/>
          </a:bodyPr>
          <a:lstStyle/>
          <a:p>
            <a:r>
              <a:rPr lang="en-US" sz="1400" b="1" dirty="0" smtClean="0">
                <a:solidFill>
                  <a:srgbClr val="FF0000"/>
                </a:solidFill>
              </a:rPr>
              <a:t>US$ 300</a:t>
            </a:r>
            <a:endParaRPr lang="en-US" sz="1400" b="1" dirty="0">
              <a:solidFill>
                <a:srgbClr val="FF0000"/>
              </a:solidFill>
            </a:endParaRPr>
          </a:p>
        </p:txBody>
      </p:sp>
      <p:sp>
        <p:nvSpPr>
          <p:cNvPr id="37" name="TextBox 36"/>
          <p:cNvSpPr txBox="1"/>
          <p:nvPr/>
        </p:nvSpPr>
        <p:spPr>
          <a:xfrm>
            <a:off x="5508104" y="4155929"/>
            <a:ext cx="894098" cy="307777"/>
          </a:xfrm>
          <a:prstGeom prst="rect">
            <a:avLst/>
          </a:prstGeom>
          <a:noFill/>
          <a:ln w="38100" cmpd="sng">
            <a:noFill/>
          </a:ln>
        </p:spPr>
        <p:txBody>
          <a:bodyPr wrap="square" rtlCol="0">
            <a:spAutoFit/>
          </a:bodyPr>
          <a:lstStyle/>
          <a:p>
            <a:r>
              <a:rPr lang="en-US" sz="1400" b="1" dirty="0" smtClean="0">
                <a:solidFill>
                  <a:srgbClr val="FF0000"/>
                </a:solidFill>
              </a:rPr>
              <a:t>US$ 30</a:t>
            </a:r>
            <a:endParaRPr lang="en-US" sz="1400" b="1" dirty="0">
              <a:solidFill>
                <a:srgbClr val="FF0000"/>
              </a:solidFill>
            </a:endParaRPr>
          </a:p>
        </p:txBody>
      </p:sp>
      <p:sp>
        <p:nvSpPr>
          <p:cNvPr id="38" name="TextBox 37"/>
          <p:cNvSpPr txBox="1"/>
          <p:nvPr/>
        </p:nvSpPr>
        <p:spPr>
          <a:xfrm>
            <a:off x="3995936" y="3651873"/>
            <a:ext cx="792088" cy="307777"/>
          </a:xfrm>
          <a:prstGeom prst="rect">
            <a:avLst/>
          </a:prstGeom>
          <a:noFill/>
          <a:ln w="38100" cmpd="sng">
            <a:noFill/>
          </a:ln>
        </p:spPr>
        <p:txBody>
          <a:bodyPr wrap="square" rtlCol="0">
            <a:spAutoFit/>
          </a:bodyPr>
          <a:lstStyle/>
          <a:p>
            <a:r>
              <a:rPr lang="en-US" sz="1400" b="1" dirty="0" smtClean="0">
                <a:solidFill>
                  <a:srgbClr val="FF0000"/>
                </a:solidFill>
              </a:rPr>
              <a:t>US$ 15</a:t>
            </a:r>
            <a:endParaRPr lang="en-US" sz="1400" b="1" dirty="0">
              <a:solidFill>
                <a:srgbClr val="FF0000"/>
              </a:solidFill>
            </a:endParaRPr>
          </a:p>
        </p:txBody>
      </p:sp>
      <p:cxnSp>
        <p:nvCxnSpPr>
          <p:cNvPr id="39" name="Straight Arrow Connector 38"/>
          <p:cNvCxnSpPr/>
          <p:nvPr/>
        </p:nvCxnSpPr>
        <p:spPr>
          <a:xfrm flipH="1">
            <a:off x="6145473" y="2427225"/>
            <a:ext cx="190828" cy="141718"/>
          </a:xfrm>
          <a:prstGeom prst="straightConnector1">
            <a:avLst/>
          </a:prstGeom>
          <a:ln w="38100" cmpd="sng">
            <a:no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7338148" y="3171246"/>
            <a:ext cx="286242" cy="70859"/>
          </a:xfrm>
          <a:prstGeom prst="straightConnector1">
            <a:avLst/>
          </a:prstGeom>
          <a:ln w="38100" cmpd="sng">
            <a:no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6717963" y="3560969"/>
            <a:ext cx="47707" cy="177147"/>
          </a:xfrm>
          <a:prstGeom prst="straightConnector1">
            <a:avLst/>
          </a:prstGeom>
          <a:ln w="38100" cmpd="sng">
            <a:no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H="1" flipV="1">
            <a:off x="4571144" y="3100387"/>
            <a:ext cx="190828" cy="70859"/>
          </a:xfrm>
          <a:prstGeom prst="straightConnector1">
            <a:avLst/>
          </a:prstGeom>
          <a:ln w="38100" cmpd="sng">
            <a:noFill/>
            <a:tailEnd type="arrow"/>
          </a:ln>
        </p:spPr>
        <p:style>
          <a:lnRef idx="2">
            <a:schemeClr val="accent1"/>
          </a:lnRef>
          <a:fillRef idx="0">
            <a:schemeClr val="accent1"/>
          </a:fillRef>
          <a:effectRef idx="1">
            <a:schemeClr val="accent1"/>
          </a:effectRef>
          <a:fontRef idx="minor">
            <a:schemeClr val="tx1"/>
          </a:fontRef>
        </p:style>
      </p:cxnSp>
      <p:pic>
        <p:nvPicPr>
          <p:cNvPr id="61" name="Picture 60" descr="north_arrow_2.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5576" y="4029152"/>
            <a:ext cx="284064" cy="414806"/>
          </a:xfrm>
          <a:prstGeom prst="rect">
            <a:avLst/>
          </a:prstGeom>
        </p:spPr>
      </p:pic>
      <p:grpSp>
        <p:nvGrpSpPr>
          <p:cNvPr id="77" name="Group 76"/>
          <p:cNvGrpSpPr/>
          <p:nvPr/>
        </p:nvGrpSpPr>
        <p:grpSpPr>
          <a:xfrm>
            <a:off x="-2492" y="4487478"/>
            <a:ext cx="9160324" cy="748570"/>
            <a:chOff x="-2492" y="4487476"/>
            <a:chExt cx="9160324" cy="748570"/>
          </a:xfrm>
        </p:grpSpPr>
        <p:pic>
          <p:nvPicPr>
            <p:cNvPr id="78" name="Picture 1" descr="KAUSTLogo.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409262" y="4487476"/>
              <a:ext cx="748570" cy="74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Picture 7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92" y="4493289"/>
              <a:ext cx="666799" cy="650211"/>
            </a:xfrm>
            <a:prstGeom prst="rect">
              <a:avLst/>
            </a:prstGeom>
          </p:spPr>
        </p:pic>
        <p:sp>
          <p:nvSpPr>
            <p:cNvPr id="80" name="TextBox 79"/>
            <p:cNvSpPr txBox="1"/>
            <p:nvPr/>
          </p:nvSpPr>
          <p:spPr>
            <a:xfrm>
              <a:off x="899592" y="4587974"/>
              <a:ext cx="4680520" cy="584776"/>
            </a:xfrm>
            <a:prstGeom prst="rect">
              <a:avLst/>
            </a:prstGeom>
            <a:noFill/>
          </p:spPr>
          <p:txBody>
            <a:bodyPr wrap="square" rtlCol="0">
              <a:spAutoFit/>
            </a:bodyPr>
            <a:lstStyle/>
            <a:p>
              <a:pPr algn="l"/>
              <a:r>
                <a:rPr lang="en-US" sz="1600" dirty="0" smtClean="0">
                  <a:solidFill>
                    <a:schemeClr val="bg1"/>
                  </a:solidFill>
                  <a:latin typeface="+mn-lt"/>
                </a:rPr>
                <a:t>Red Sea Research Center</a:t>
              </a:r>
            </a:p>
            <a:p>
              <a:pPr algn="l"/>
              <a:r>
                <a:rPr lang="en-US" sz="1600" dirty="0">
                  <a:solidFill>
                    <a:schemeClr val="bg1"/>
                  </a:solidFill>
                  <a:latin typeface="+mn-lt"/>
                  <a:cs typeface="Calisto MT"/>
                </a:rPr>
                <a:t>King Abdullah University of Science and </a:t>
              </a:r>
              <a:r>
                <a:rPr lang="en-US" sz="1600" dirty="0" smtClean="0">
                  <a:solidFill>
                    <a:schemeClr val="bg1"/>
                  </a:solidFill>
                  <a:latin typeface="+mn-lt"/>
                  <a:cs typeface="Calisto MT"/>
                </a:rPr>
                <a:t>Technology</a:t>
              </a:r>
              <a:endParaRPr lang="en-GB" sz="1600" dirty="0">
                <a:solidFill>
                  <a:schemeClr val="bg1"/>
                </a:solidFill>
                <a:latin typeface="+mn-lt"/>
                <a:cs typeface="Calisto MT"/>
              </a:endParaRPr>
            </a:p>
          </p:txBody>
        </p:sp>
      </p:grpSp>
      <p:sp>
        <p:nvSpPr>
          <p:cNvPr id="48" name="Oval 47"/>
          <p:cNvSpPr/>
          <p:nvPr/>
        </p:nvSpPr>
        <p:spPr>
          <a:xfrm>
            <a:off x="1115616" y="1977684"/>
            <a:ext cx="288032" cy="270030"/>
          </a:xfrm>
          <a:prstGeom prst="ellipse">
            <a:avLst/>
          </a:prstGeom>
          <a:noFill/>
          <a:ln w="22225">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1331640" y="2499742"/>
            <a:ext cx="288032" cy="270030"/>
          </a:xfrm>
          <a:prstGeom prst="ellipse">
            <a:avLst/>
          </a:prstGeom>
          <a:noFill/>
          <a:ln w="22225">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1619672" y="2931790"/>
            <a:ext cx="288032" cy="270030"/>
          </a:xfrm>
          <a:prstGeom prst="ellipse">
            <a:avLst/>
          </a:prstGeom>
          <a:noFill/>
          <a:ln w="22225">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1979712" y="3363838"/>
            <a:ext cx="288032" cy="270030"/>
          </a:xfrm>
          <a:prstGeom prst="ellipse">
            <a:avLst/>
          </a:prstGeom>
          <a:noFill/>
          <a:ln w="22225">
            <a:solidFill>
              <a:srgbClr val="D5084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3" name="Group 42"/>
          <p:cNvGrpSpPr/>
          <p:nvPr/>
        </p:nvGrpSpPr>
        <p:grpSpPr>
          <a:xfrm>
            <a:off x="395536" y="26958"/>
            <a:ext cx="8178296" cy="702070"/>
            <a:chOff x="395536" y="26958"/>
            <a:chExt cx="8178296" cy="702070"/>
          </a:xfrm>
        </p:grpSpPr>
        <p:sp>
          <p:nvSpPr>
            <p:cNvPr id="44" name="Oval 15"/>
            <p:cNvSpPr>
              <a:spLocks noChangeArrowheads="1"/>
            </p:cNvSpPr>
            <p:nvPr/>
          </p:nvSpPr>
          <p:spPr bwMode="auto">
            <a:xfrm>
              <a:off x="776831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45" name="Oval 11"/>
            <p:cNvSpPr>
              <a:spLocks noChangeAspect="1" noChangeArrowheads="1"/>
            </p:cNvSpPr>
            <p:nvPr/>
          </p:nvSpPr>
          <p:spPr bwMode="auto">
            <a:xfrm>
              <a:off x="889907"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50000"/>
                  </a:schemeClr>
                </a:solidFill>
              </a:endParaRPr>
            </a:p>
          </p:txBody>
        </p:sp>
        <p:sp>
          <p:nvSpPr>
            <p:cNvPr id="46" name="Oval 13"/>
            <p:cNvSpPr>
              <a:spLocks noChangeArrowheads="1"/>
            </p:cNvSpPr>
            <p:nvPr/>
          </p:nvSpPr>
          <p:spPr bwMode="auto">
            <a:xfrm>
              <a:off x="3641271"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2" name="Oval 15"/>
            <p:cNvSpPr>
              <a:spLocks noChangeArrowheads="1"/>
            </p:cNvSpPr>
            <p:nvPr/>
          </p:nvSpPr>
          <p:spPr bwMode="auto">
            <a:xfrm>
              <a:off x="6392635"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3" name="Rectangle 16"/>
            <p:cNvSpPr>
              <a:spLocks noChangeAspect="1" noChangeArrowheads="1"/>
            </p:cNvSpPr>
            <p:nvPr/>
          </p:nvSpPr>
          <p:spPr bwMode="auto">
            <a:xfrm>
              <a:off x="395536" y="108011"/>
              <a:ext cx="1356812" cy="5195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chemeClr val="tx1">
                      <a:lumMod val="65000"/>
                      <a:lumOff val="35000"/>
                    </a:schemeClr>
                  </a:solidFill>
                </a:rPr>
                <a:t>Current</a:t>
              </a:r>
            </a:p>
            <a:p>
              <a:r>
                <a:rPr lang="en-US" sz="1600" b="1" dirty="0" smtClean="0">
                  <a:solidFill>
                    <a:schemeClr val="tx1">
                      <a:lumMod val="65000"/>
                      <a:lumOff val="35000"/>
                    </a:schemeClr>
                  </a:solidFill>
                </a:rPr>
                <a:t> knowledge</a:t>
              </a:r>
              <a:endParaRPr lang="en-GB" sz="1600" b="1" dirty="0">
                <a:solidFill>
                  <a:schemeClr val="tx1">
                    <a:lumMod val="65000"/>
                    <a:lumOff val="35000"/>
                  </a:schemeClr>
                </a:solidFill>
              </a:endParaRPr>
            </a:p>
          </p:txBody>
        </p:sp>
        <p:sp>
          <p:nvSpPr>
            <p:cNvPr id="54" name="Rectangle 19"/>
            <p:cNvSpPr>
              <a:spLocks noChangeArrowheads="1"/>
            </p:cNvSpPr>
            <p:nvPr/>
          </p:nvSpPr>
          <p:spPr bwMode="auto">
            <a:xfrm>
              <a:off x="3325184" y="26958"/>
              <a:ext cx="1087214" cy="6686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smtClean="0">
                  <a:solidFill>
                    <a:srgbClr val="595959"/>
                  </a:solidFill>
                </a:rPr>
                <a:t> </a:t>
              </a:r>
              <a:r>
                <a:rPr lang="en-US" sz="1600" b="1" dirty="0">
                  <a:solidFill>
                    <a:srgbClr val="D50845"/>
                  </a:solidFill>
                </a:rPr>
                <a:t>Market </a:t>
              </a:r>
            </a:p>
            <a:p>
              <a:r>
                <a:rPr lang="en-US" sz="1600" b="1" dirty="0" smtClean="0">
                  <a:solidFill>
                    <a:srgbClr val="D50845"/>
                  </a:solidFill>
                </a:rPr>
                <a:t> surveys</a:t>
              </a:r>
              <a:endParaRPr lang="en-GB" sz="1600" b="1" dirty="0">
                <a:solidFill>
                  <a:srgbClr val="D50845"/>
                </a:solidFill>
              </a:endParaRPr>
            </a:p>
          </p:txBody>
        </p:sp>
        <p:sp>
          <p:nvSpPr>
            <p:cNvPr id="55" name="Oval 12"/>
            <p:cNvSpPr>
              <a:spLocks noChangeArrowheads="1"/>
            </p:cNvSpPr>
            <p:nvPr/>
          </p:nvSpPr>
          <p:spPr bwMode="auto">
            <a:xfrm>
              <a:off x="5016953"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rgbClr val="595959"/>
                </a:solidFill>
              </a:endParaRPr>
            </a:p>
          </p:txBody>
        </p:sp>
        <p:sp>
          <p:nvSpPr>
            <p:cNvPr id="56" name="Oval 15"/>
            <p:cNvSpPr>
              <a:spLocks noChangeArrowheads="1"/>
            </p:cNvSpPr>
            <p:nvPr/>
          </p:nvSpPr>
          <p:spPr bwMode="auto">
            <a:xfrm>
              <a:off x="2265589" y="261028"/>
              <a:ext cx="468000" cy="468000"/>
            </a:xfrm>
            <a:prstGeom prst="ellipse">
              <a:avLst/>
            </a:prstGeom>
            <a:noFill/>
            <a:ln w="38100">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solidFill>
                  <a:schemeClr val="bg1">
                    <a:lumMod val="65000"/>
                  </a:schemeClr>
                </a:solidFill>
              </a:endParaRPr>
            </a:p>
          </p:txBody>
        </p:sp>
        <p:sp>
          <p:nvSpPr>
            <p:cNvPr id="57" name="Rectangle 16"/>
            <p:cNvSpPr>
              <a:spLocks noChangeArrowheads="1"/>
            </p:cNvSpPr>
            <p:nvPr/>
          </p:nvSpPr>
          <p:spPr bwMode="auto">
            <a:xfrm>
              <a:off x="1835697" y="114364"/>
              <a:ext cx="1296143" cy="4905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600" b="1" dirty="0">
                  <a:solidFill>
                    <a:schemeClr val="bg1">
                      <a:lumMod val="50000"/>
                    </a:schemeClr>
                  </a:solidFill>
                </a:rPr>
                <a:t> </a:t>
              </a:r>
              <a:r>
                <a:rPr lang="en-US" sz="1600" b="1" dirty="0" smtClean="0">
                  <a:solidFill>
                    <a:srgbClr val="595959"/>
                  </a:solidFill>
                </a:rPr>
                <a:t>Project </a:t>
              </a:r>
            </a:p>
            <a:p>
              <a:r>
                <a:rPr lang="en-US" sz="1600" b="1" dirty="0" smtClean="0">
                  <a:solidFill>
                    <a:srgbClr val="595959"/>
                  </a:solidFill>
                </a:rPr>
                <a:t>objectives</a:t>
              </a:r>
            </a:p>
          </p:txBody>
        </p:sp>
        <p:sp>
          <p:nvSpPr>
            <p:cNvPr id="58" name="Rectangle 19"/>
            <p:cNvSpPr>
              <a:spLocks noChangeArrowheads="1"/>
            </p:cNvSpPr>
            <p:nvPr/>
          </p:nvSpPr>
          <p:spPr bwMode="auto">
            <a:xfrm>
              <a:off x="7501926" y="106992"/>
              <a:ext cx="1071906"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chemeClr val="tx1">
                      <a:lumMod val="65000"/>
                      <a:lumOff val="35000"/>
                    </a:schemeClr>
                  </a:solidFill>
                </a:rPr>
                <a:t>Future</a:t>
              </a:r>
            </a:p>
            <a:p>
              <a:r>
                <a:rPr lang="en-GB" sz="1600" b="1" dirty="0" smtClean="0">
                  <a:solidFill>
                    <a:schemeClr val="tx1">
                      <a:lumMod val="65000"/>
                      <a:lumOff val="35000"/>
                    </a:schemeClr>
                  </a:solidFill>
                </a:rPr>
                <a:t> research</a:t>
              </a:r>
            </a:p>
          </p:txBody>
        </p:sp>
        <p:sp>
          <p:nvSpPr>
            <p:cNvPr id="59" name="Rectangle 19"/>
            <p:cNvSpPr>
              <a:spLocks noChangeArrowheads="1"/>
            </p:cNvSpPr>
            <p:nvPr/>
          </p:nvSpPr>
          <p:spPr bwMode="auto">
            <a:xfrm>
              <a:off x="6012160" y="43085"/>
              <a:ext cx="1296144" cy="6144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BRUVS/</a:t>
              </a:r>
            </a:p>
            <a:p>
              <a:r>
                <a:rPr lang="en-GB" sz="1600" b="1" dirty="0" err="1" smtClean="0">
                  <a:solidFill>
                    <a:srgbClr val="595959"/>
                  </a:solidFill>
                </a:rPr>
                <a:t>Longlines</a:t>
              </a:r>
              <a:endParaRPr lang="en-GB" sz="1600" b="1" dirty="0" smtClean="0">
                <a:solidFill>
                  <a:srgbClr val="595959"/>
                </a:solidFill>
              </a:endParaRPr>
            </a:p>
          </p:txBody>
        </p:sp>
        <p:sp>
          <p:nvSpPr>
            <p:cNvPr id="81" name="Rectangle 19"/>
            <p:cNvSpPr>
              <a:spLocks noChangeArrowheads="1"/>
            </p:cNvSpPr>
            <p:nvPr/>
          </p:nvSpPr>
          <p:spPr bwMode="auto">
            <a:xfrm>
              <a:off x="4545352" y="119504"/>
              <a:ext cx="1466808" cy="485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GB" sz="1600" b="1" dirty="0" smtClean="0">
                  <a:solidFill>
                    <a:srgbClr val="595959"/>
                  </a:solidFill>
                </a:rPr>
                <a:t>Fishermen</a:t>
              </a:r>
            </a:p>
            <a:p>
              <a:r>
                <a:rPr lang="en-GB" sz="1600" b="1" dirty="0" smtClean="0">
                  <a:solidFill>
                    <a:srgbClr val="595959"/>
                  </a:solidFill>
                </a:rPr>
                <a:t>Interviews</a:t>
              </a:r>
            </a:p>
          </p:txBody>
        </p:sp>
      </p:grpSp>
      <p:cxnSp>
        <p:nvCxnSpPr>
          <p:cNvPr id="64" name="Straight Connector 63"/>
          <p:cNvCxnSpPr/>
          <p:nvPr/>
        </p:nvCxnSpPr>
        <p:spPr>
          <a:xfrm>
            <a:off x="321414" y="4157913"/>
            <a:ext cx="288000" cy="0"/>
          </a:xfrm>
          <a:prstGeom prst="line">
            <a:avLst/>
          </a:prstGeom>
          <a:ln w="22225" cap="flat">
            <a:solidFill>
              <a:schemeClr val="tx1"/>
            </a:solidFill>
            <a:headEnd type="diamond"/>
            <a:tailEnd type="diamond"/>
          </a:ln>
        </p:spPr>
        <p:style>
          <a:lnRef idx="2">
            <a:schemeClr val="accent1"/>
          </a:lnRef>
          <a:fillRef idx="0">
            <a:schemeClr val="accent1"/>
          </a:fillRef>
          <a:effectRef idx="1">
            <a:schemeClr val="accent1"/>
          </a:effectRef>
          <a:fontRef idx="minor">
            <a:schemeClr val="tx1"/>
          </a:fontRef>
        </p:style>
      </p:cxnSp>
      <p:sp>
        <p:nvSpPr>
          <p:cNvPr id="65" name="TextBox 64"/>
          <p:cNvSpPr txBox="1">
            <a:spLocks noChangeAspect="1"/>
          </p:cNvSpPr>
          <p:nvPr/>
        </p:nvSpPr>
        <p:spPr>
          <a:xfrm>
            <a:off x="107504" y="4155926"/>
            <a:ext cx="720080" cy="246221"/>
          </a:xfrm>
          <a:prstGeom prst="rect">
            <a:avLst/>
          </a:prstGeom>
          <a:noFill/>
        </p:spPr>
        <p:txBody>
          <a:bodyPr wrap="square" rtlCol="0">
            <a:spAutoFit/>
          </a:bodyPr>
          <a:lstStyle/>
          <a:p>
            <a:r>
              <a:rPr lang="en-US" sz="1000" dirty="0" smtClean="0"/>
              <a:t>200 km    </a:t>
            </a:r>
            <a:endParaRPr lang="en-US" sz="1000" dirty="0"/>
          </a:p>
        </p:txBody>
      </p:sp>
    </p:spTree>
    <p:extLst>
      <p:ext uri="{BB962C8B-B14F-4D97-AF65-F5344CB8AC3E}">
        <p14:creationId xmlns:p14="http://schemas.microsoft.com/office/powerpoint/2010/main" val="3843406952"/>
      </p:ext>
    </p:extLst>
  </p:cSld>
  <p:clrMapOvr>
    <a:masterClrMapping/>
  </p:clrMapOvr>
  <mc:AlternateContent xmlns:mc="http://schemas.openxmlformats.org/markup-compatibility/2006" xmlns:p14="http://schemas.microsoft.com/office/powerpoint/2010/main">
    <mc:Choice Requires="p14">
      <p:transition spd="slow" p14:dur="900" advClick="0" advTm="500">
        <p:fade/>
      </p:transition>
    </mc:Choice>
    <mc:Fallback xmlns="">
      <p:transition xmlns:p14="http://schemas.microsoft.com/office/powerpoint/2010/main" spd="slow" advClick="0" advTm="500">
        <p:fade/>
      </p:transition>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8.3"/>
</p:tagLst>
</file>

<file path=ppt/tags/tag2.xml><?xml version="1.0" encoding="utf-8"?>
<p:tagLst xmlns:a="http://schemas.openxmlformats.org/drawingml/2006/main" xmlns:r="http://schemas.openxmlformats.org/officeDocument/2006/relationships" xmlns:p="http://schemas.openxmlformats.org/presentationml/2006/main">
  <p:tag name="TIMING" val="|48.3"/>
</p:tagLst>
</file>

<file path=ppt/tags/tag3.xml><?xml version="1.0" encoding="utf-8"?>
<p:tagLst xmlns:a="http://schemas.openxmlformats.org/drawingml/2006/main" xmlns:r="http://schemas.openxmlformats.org/officeDocument/2006/relationships" xmlns:p="http://schemas.openxmlformats.org/presentationml/2006/main">
  <p:tag name="TIMING" val="|48.3"/>
</p:tagLst>
</file>

<file path=ppt/tags/tag4.xml><?xml version="1.0" encoding="utf-8"?>
<p:tagLst xmlns:a="http://schemas.openxmlformats.org/drawingml/2006/main" xmlns:r="http://schemas.openxmlformats.org/officeDocument/2006/relationships" xmlns:p="http://schemas.openxmlformats.org/presentationml/2006/main">
  <p:tag name="TIMING" val="|48.3"/>
</p:tagLst>
</file>

<file path=ppt/tags/tag5.xml><?xml version="1.0" encoding="utf-8"?>
<p:tagLst xmlns:a="http://schemas.openxmlformats.org/drawingml/2006/main" xmlns:r="http://schemas.openxmlformats.org/officeDocument/2006/relationships" xmlns:p="http://schemas.openxmlformats.org/presentationml/2006/main">
  <p:tag name="TIMING" val="|48.3"/>
</p:tagLst>
</file>

<file path=ppt/tags/tag6.xml><?xml version="1.0" encoding="utf-8"?>
<p:tagLst xmlns:a="http://schemas.openxmlformats.org/drawingml/2006/main" xmlns:r="http://schemas.openxmlformats.org/officeDocument/2006/relationships" xmlns:p="http://schemas.openxmlformats.org/presentationml/2006/main">
  <p:tag name="TIMING" val="|48.3"/>
</p:tagLst>
</file>

<file path=ppt/tags/tag7.xml><?xml version="1.0" encoding="utf-8"?>
<p:tagLst xmlns:a="http://schemas.openxmlformats.org/drawingml/2006/main" xmlns:r="http://schemas.openxmlformats.org/officeDocument/2006/relationships" xmlns:p="http://schemas.openxmlformats.org/presentationml/2006/main">
  <p:tag name="TIMING" val="|48.3"/>
</p:tagLst>
</file>

<file path=ppt/tags/tag8.xml><?xml version="1.0" encoding="utf-8"?>
<p:tagLst xmlns:a="http://schemas.openxmlformats.org/drawingml/2006/main" xmlns:r="http://schemas.openxmlformats.org/officeDocument/2006/relationships" xmlns:p="http://schemas.openxmlformats.org/presentationml/2006/main">
  <p:tag name="TIMING" val="|48.3"/>
</p:tagLst>
</file>

<file path=ppt/tags/tag9.xml><?xml version="1.0" encoding="utf-8"?>
<p:tagLst xmlns:a="http://schemas.openxmlformats.org/drawingml/2006/main" xmlns:r="http://schemas.openxmlformats.org/officeDocument/2006/relationships" xmlns:p="http://schemas.openxmlformats.org/presentationml/2006/main">
  <p:tag name="TIMING" val="|48.3"/>
</p:tagLst>
</file>

<file path=ppt/tags/tag10.xml><?xml version="1.0" encoding="utf-8"?>
<p:tagLst xmlns:a="http://schemas.openxmlformats.org/drawingml/2006/main" xmlns:r="http://schemas.openxmlformats.org/officeDocument/2006/relationships" xmlns:p="http://schemas.openxmlformats.org/presentationml/2006/main">
  <p:tag name="TIMING" val="|48.3"/>
</p:tagLst>
</file>

<file path=ppt/tags/tag11.xml><?xml version="1.0" encoding="utf-8"?>
<p:tagLst xmlns:a="http://schemas.openxmlformats.org/drawingml/2006/main" xmlns:r="http://schemas.openxmlformats.org/officeDocument/2006/relationships" xmlns:p="http://schemas.openxmlformats.org/presentationml/2006/main">
  <p:tag name="TIMING" val="|48.3"/>
</p:tagLst>
</file>

<file path=ppt/tags/tag12.xml><?xml version="1.0" encoding="utf-8"?>
<p:tagLst xmlns:a="http://schemas.openxmlformats.org/drawingml/2006/main" xmlns:r="http://schemas.openxmlformats.org/officeDocument/2006/relationships" xmlns:p="http://schemas.openxmlformats.org/presentationml/2006/main">
  <p:tag name="TIMING" val="|48.3"/>
</p:tagLst>
</file>

<file path=ppt/tags/tag13.xml><?xml version="1.0" encoding="utf-8"?>
<p:tagLst xmlns:a="http://schemas.openxmlformats.org/drawingml/2006/main" xmlns:r="http://schemas.openxmlformats.org/officeDocument/2006/relationships" xmlns:p="http://schemas.openxmlformats.org/presentationml/2006/main">
  <p:tag name="TIMING" val="|48.3"/>
</p:tagLst>
</file>

<file path=ppt/tags/tag14.xml><?xml version="1.0" encoding="utf-8"?>
<p:tagLst xmlns:a="http://schemas.openxmlformats.org/drawingml/2006/main" xmlns:r="http://schemas.openxmlformats.org/officeDocument/2006/relationships" xmlns:p="http://schemas.openxmlformats.org/presentationml/2006/main">
  <p:tag name="TIMING" val="|48.3"/>
</p:tagLst>
</file>

<file path=ppt/tags/tag15.xml><?xml version="1.0" encoding="utf-8"?>
<p:tagLst xmlns:a="http://schemas.openxmlformats.org/drawingml/2006/main" xmlns:r="http://schemas.openxmlformats.org/officeDocument/2006/relationships" xmlns:p="http://schemas.openxmlformats.org/presentationml/2006/main">
  <p:tag name="TIMING" val="|48.3"/>
</p:tagLst>
</file>

<file path=ppt/tags/tag16.xml><?xml version="1.0" encoding="utf-8"?>
<p:tagLst xmlns:a="http://schemas.openxmlformats.org/drawingml/2006/main" xmlns:r="http://schemas.openxmlformats.org/officeDocument/2006/relationships" xmlns:p="http://schemas.openxmlformats.org/presentationml/2006/main">
  <p:tag name="TIMING" val="|48.3"/>
</p:tagLst>
</file>

<file path=ppt/tags/tag17.xml><?xml version="1.0" encoding="utf-8"?>
<p:tagLst xmlns:a="http://schemas.openxmlformats.org/drawingml/2006/main" xmlns:r="http://schemas.openxmlformats.org/officeDocument/2006/relationships" xmlns:p="http://schemas.openxmlformats.org/presentationml/2006/main">
  <p:tag name="TIMING" val="|48.3"/>
</p:tagLst>
</file>

<file path=ppt/tags/tag18.xml><?xml version="1.0" encoding="utf-8"?>
<p:tagLst xmlns:a="http://schemas.openxmlformats.org/drawingml/2006/main" xmlns:r="http://schemas.openxmlformats.org/officeDocument/2006/relationships" xmlns:p="http://schemas.openxmlformats.org/presentationml/2006/main">
  <p:tag name="TIMING" val="|48.3"/>
</p:tagLst>
</file>

<file path=ppt/tags/tag19.xml><?xml version="1.0" encoding="utf-8"?>
<p:tagLst xmlns:a="http://schemas.openxmlformats.org/drawingml/2006/main" xmlns:r="http://schemas.openxmlformats.org/officeDocument/2006/relationships" xmlns:p="http://schemas.openxmlformats.org/presentationml/2006/main">
  <p:tag name="TIMING" val="|48.3"/>
</p:tagLst>
</file>

<file path=ppt/tags/tag20.xml><?xml version="1.0" encoding="utf-8"?>
<p:tagLst xmlns:a="http://schemas.openxmlformats.org/drawingml/2006/main" xmlns:r="http://schemas.openxmlformats.org/officeDocument/2006/relationships" xmlns:p="http://schemas.openxmlformats.org/presentationml/2006/main">
  <p:tag name="TIMING" val="|48.3"/>
</p:tagLst>
</file>

<file path=ppt/tags/tag21.xml><?xml version="1.0" encoding="utf-8"?>
<p:tagLst xmlns:a="http://schemas.openxmlformats.org/drawingml/2006/main" xmlns:r="http://schemas.openxmlformats.org/officeDocument/2006/relationships" xmlns:p="http://schemas.openxmlformats.org/presentationml/2006/main">
  <p:tag name="TIMING" val="|48.3"/>
</p:tagLst>
</file>

<file path=ppt/tags/tag22.xml><?xml version="1.0" encoding="utf-8"?>
<p:tagLst xmlns:a="http://schemas.openxmlformats.org/drawingml/2006/main" xmlns:r="http://schemas.openxmlformats.org/officeDocument/2006/relationships" xmlns:p="http://schemas.openxmlformats.org/presentationml/2006/main">
  <p:tag name="TIMING" val="|48.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9525">
          <a:solidFill>
            <a:schemeClr val="bg1"/>
          </a:solidFill>
        </a:ln>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Technic.thmx</Template>
  <TotalTime>22896</TotalTime>
  <Words>3333</Words>
  <Application>Microsoft Macintosh PowerPoint</Application>
  <PresentationFormat>On-screen Show (16:9)</PresentationFormat>
  <Paragraphs>602</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Nicole Jones</dc:creator>
  <cp:lastModifiedBy>Julia L</cp:lastModifiedBy>
  <cp:revision>2078</cp:revision>
  <cp:lastPrinted>2011-10-26T18:30:21Z</cp:lastPrinted>
  <dcterms:created xsi:type="dcterms:W3CDTF">2010-02-11T06:48:02Z</dcterms:created>
  <dcterms:modified xsi:type="dcterms:W3CDTF">2012-07-08T06:28:57Z</dcterms:modified>
</cp:coreProperties>
</file>